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291" r:id="rId2"/>
    <p:sldId id="292" r:id="rId3"/>
    <p:sldId id="293" r:id="rId4"/>
    <p:sldId id="295" r:id="rId5"/>
    <p:sldId id="298" r:id="rId6"/>
    <p:sldId id="296" r:id="rId7"/>
    <p:sldId id="300" r:id="rId8"/>
    <p:sldId id="297" r:id="rId9"/>
    <p:sldId id="301" r:id="rId10"/>
    <p:sldId id="302" r:id="rId11"/>
    <p:sldId id="306" r:id="rId12"/>
    <p:sldId id="303" r:id="rId13"/>
    <p:sldId id="304" r:id="rId14"/>
    <p:sldId id="305" r:id="rId15"/>
    <p:sldId id="307" r:id="rId16"/>
    <p:sldId id="313" r:id="rId17"/>
    <p:sldId id="321" r:id="rId18"/>
    <p:sldId id="308" r:id="rId19"/>
    <p:sldId id="319" r:id="rId20"/>
    <p:sldId id="320" r:id="rId21"/>
    <p:sldId id="309" r:id="rId22"/>
    <p:sldId id="310" r:id="rId23"/>
    <p:sldId id="311" r:id="rId24"/>
    <p:sldId id="312" r:id="rId25"/>
    <p:sldId id="322" r:id="rId26"/>
    <p:sldId id="323" r:id="rId27"/>
    <p:sldId id="324" r:id="rId28"/>
    <p:sldId id="325" r:id="rId29"/>
    <p:sldId id="326" r:id="rId30"/>
    <p:sldId id="327" r:id="rId31"/>
    <p:sldId id="328" r:id="rId32"/>
    <p:sldId id="329" r:id="rId33"/>
    <p:sldId id="330" r:id="rId34"/>
    <p:sldId id="331" r:id="rId35"/>
    <p:sldId id="332" r:id="rId36"/>
    <p:sldId id="333" r:id="rId37"/>
    <p:sldId id="334" r:id="rId38"/>
    <p:sldId id="335" r:id="rId39"/>
    <p:sldId id="336" r:id="rId40"/>
    <p:sldId id="337" r:id="rId41"/>
    <p:sldId id="340" r:id="rId42"/>
    <p:sldId id="314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07" autoAdjust="0"/>
  </p:normalViewPr>
  <p:slideViewPr>
    <p:cSldViewPr>
      <p:cViewPr varScale="1">
        <p:scale>
          <a:sx n="106" d="100"/>
          <a:sy n="106" d="100"/>
        </p:scale>
        <p:origin x="-16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98731D-4418-4B75-BBA3-580DC82F3F42}" type="doc">
      <dgm:prSet loTypeId="urn:microsoft.com/office/officeart/2005/8/layout/cycle6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4D24152-CEEC-45A1-9E59-5D264CFB4DAC}">
      <dgm:prSet phldrT="[Text]" custT="1"/>
      <dgm:spPr/>
      <dgm:t>
        <a:bodyPr/>
        <a:lstStyle/>
        <a:p>
          <a:r>
            <a:rPr lang="sr-Cyrl-RS" sz="1600" b="1" dirty="0"/>
            <a:t>Размаз периферне крви</a:t>
          </a:r>
          <a:endParaRPr lang="en-US" sz="1600" b="1" dirty="0"/>
        </a:p>
      </dgm:t>
    </dgm:pt>
    <dgm:pt modelId="{258E087E-823D-446C-BE94-D9FEED25C112}" type="parTrans" cxnId="{4B092740-4C48-4329-9F7D-CA811695D2C7}">
      <dgm:prSet/>
      <dgm:spPr/>
      <dgm:t>
        <a:bodyPr/>
        <a:lstStyle/>
        <a:p>
          <a:endParaRPr lang="en-US"/>
        </a:p>
      </dgm:t>
    </dgm:pt>
    <dgm:pt modelId="{CC328EB6-3CCF-4A51-8535-4582D7F3E49E}" type="sibTrans" cxnId="{4B092740-4C48-4329-9F7D-CA811695D2C7}">
      <dgm:prSet/>
      <dgm:spPr/>
      <dgm:t>
        <a:bodyPr/>
        <a:lstStyle/>
        <a:p>
          <a:endParaRPr lang="en-US"/>
        </a:p>
      </dgm:t>
    </dgm:pt>
    <dgm:pt modelId="{7F399209-D8E3-41C6-A4F0-94675733676E}">
      <dgm:prSet phldrT="[Text]" custT="1"/>
      <dgm:spPr/>
      <dgm:t>
        <a:bodyPr/>
        <a:lstStyle/>
        <a:p>
          <a:r>
            <a:rPr lang="sr-Cyrl-RS" sz="1600" b="1" dirty="0"/>
            <a:t>Серолошке</a:t>
          </a:r>
          <a:r>
            <a:rPr lang="sr-Cyrl-RS" sz="1400" b="1" dirty="0"/>
            <a:t> </a:t>
          </a:r>
          <a:r>
            <a:rPr lang="sr-Cyrl-RS" sz="1600" b="1" dirty="0"/>
            <a:t>анализе</a:t>
          </a:r>
          <a:endParaRPr lang="en-US" sz="1600" b="1" dirty="0"/>
        </a:p>
      </dgm:t>
    </dgm:pt>
    <dgm:pt modelId="{DF31FC34-5729-4789-8DDE-CAFFBFC6DC7E}" type="parTrans" cxnId="{62131A3E-9421-494C-BB5F-87E043A5E1CE}">
      <dgm:prSet/>
      <dgm:spPr/>
      <dgm:t>
        <a:bodyPr/>
        <a:lstStyle/>
        <a:p>
          <a:endParaRPr lang="en-US"/>
        </a:p>
      </dgm:t>
    </dgm:pt>
    <dgm:pt modelId="{78E59D00-A6E9-4C88-AD0E-2190D4ADD44A}" type="sibTrans" cxnId="{62131A3E-9421-494C-BB5F-87E043A5E1CE}">
      <dgm:prSet/>
      <dgm:spPr/>
      <dgm:t>
        <a:bodyPr/>
        <a:lstStyle/>
        <a:p>
          <a:endParaRPr lang="en-US"/>
        </a:p>
      </dgm:t>
    </dgm:pt>
    <dgm:pt modelId="{A9F63804-D059-4CD7-98EB-4F4B418A0EE7}">
      <dgm:prSet phldrT="[Text]" custT="1"/>
      <dgm:spPr/>
      <dgm:t>
        <a:bodyPr/>
        <a:lstStyle/>
        <a:p>
          <a:r>
            <a:rPr lang="sr-Cyrl-RS" sz="1400" b="1" dirty="0"/>
            <a:t>Молекулска дијагностика</a:t>
          </a:r>
          <a:r>
            <a:rPr lang="sr-Latn-RS" sz="1400" b="1" dirty="0"/>
            <a:t> </a:t>
          </a:r>
          <a:r>
            <a:rPr lang="sr-Latn-RS" sz="1600" b="1" dirty="0"/>
            <a:t>(PCR)</a:t>
          </a:r>
          <a:endParaRPr lang="en-US" sz="1600" b="1" dirty="0"/>
        </a:p>
      </dgm:t>
    </dgm:pt>
    <dgm:pt modelId="{55F49169-E88C-4C6B-8C85-47DFABF42ECF}" type="parTrans" cxnId="{C71BC6EE-80EB-45EA-8D78-A835CC7BA325}">
      <dgm:prSet/>
      <dgm:spPr/>
      <dgm:t>
        <a:bodyPr/>
        <a:lstStyle/>
        <a:p>
          <a:endParaRPr lang="en-US"/>
        </a:p>
      </dgm:t>
    </dgm:pt>
    <dgm:pt modelId="{8D9FB740-2A9E-478E-B72E-C701AEC61474}" type="sibTrans" cxnId="{C71BC6EE-80EB-45EA-8D78-A835CC7BA325}">
      <dgm:prSet/>
      <dgm:spPr/>
      <dgm:t>
        <a:bodyPr/>
        <a:lstStyle/>
        <a:p>
          <a:endParaRPr lang="en-US"/>
        </a:p>
      </dgm:t>
    </dgm:pt>
    <dgm:pt modelId="{1436A5E5-DD85-4733-9D9E-6DBA6CFF2B82}">
      <dgm:prSet phldrT="[Text]" custT="1"/>
      <dgm:spPr/>
      <dgm:t>
        <a:bodyPr/>
        <a:lstStyle/>
        <a:p>
          <a:r>
            <a:rPr lang="sr-Cyrl-RS" sz="1600" b="1" dirty="0"/>
            <a:t>Биопсија костне сржи</a:t>
          </a:r>
          <a:endParaRPr lang="en-US" sz="1600" b="1" dirty="0"/>
        </a:p>
      </dgm:t>
    </dgm:pt>
    <dgm:pt modelId="{90A57947-06F7-44DF-955F-B95EF99ADDDC}" type="parTrans" cxnId="{1855B43B-5684-46DE-8A1C-9CA218F4AB97}">
      <dgm:prSet/>
      <dgm:spPr/>
      <dgm:t>
        <a:bodyPr/>
        <a:lstStyle/>
        <a:p>
          <a:endParaRPr lang="en-US"/>
        </a:p>
      </dgm:t>
    </dgm:pt>
    <dgm:pt modelId="{81E78D88-C64F-4BF8-AD38-9F413E217371}" type="sibTrans" cxnId="{1855B43B-5684-46DE-8A1C-9CA218F4AB97}">
      <dgm:prSet/>
      <dgm:spPr/>
      <dgm:t>
        <a:bodyPr/>
        <a:lstStyle/>
        <a:p>
          <a:endParaRPr lang="en-US"/>
        </a:p>
      </dgm:t>
    </dgm:pt>
    <dgm:pt modelId="{B37F47FC-8B88-4493-B2A3-C5BFBE5602EE}">
      <dgm:prSet phldrT="[Text]" custT="1"/>
      <dgm:spPr/>
      <dgm:t>
        <a:bodyPr/>
        <a:lstStyle/>
        <a:p>
          <a:r>
            <a:rPr lang="sr-Cyrl-RS" sz="1600" b="1" dirty="0"/>
            <a:t>Клинички знаци</a:t>
          </a:r>
          <a:endParaRPr lang="en-US" sz="1600" b="1" dirty="0"/>
        </a:p>
      </dgm:t>
    </dgm:pt>
    <dgm:pt modelId="{90A808F3-061A-49FF-A7C1-17CA579975AC}" type="parTrans" cxnId="{BC9E1947-FD3E-499D-BD50-03D38C467A78}">
      <dgm:prSet/>
      <dgm:spPr/>
      <dgm:t>
        <a:bodyPr/>
        <a:lstStyle/>
        <a:p>
          <a:endParaRPr lang="en-US"/>
        </a:p>
      </dgm:t>
    </dgm:pt>
    <dgm:pt modelId="{66E1D079-E030-47BB-A3AA-D5B9D0D35E45}" type="sibTrans" cxnId="{BC9E1947-FD3E-499D-BD50-03D38C467A78}">
      <dgm:prSet/>
      <dgm:spPr/>
      <dgm:t>
        <a:bodyPr/>
        <a:lstStyle/>
        <a:p>
          <a:endParaRPr lang="en-US"/>
        </a:p>
      </dgm:t>
    </dgm:pt>
    <dgm:pt modelId="{BE94363A-D6F1-42DA-9AD3-8D73003BA0B9}" type="pres">
      <dgm:prSet presAssocID="{5B98731D-4418-4B75-BBA3-580DC82F3F4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F493672-D780-4721-97E3-1A53191460B1}" type="pres">
      <dgm:prSet presAssocID="{44D24152-CEEC-45A1-9E59-5D264CFB4DAC}" presName="node" presStyleLbl="node1" presStyleIdx="0" presStyleCnt="5" custScaleX="125574" custScaleY="1043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BC6485-3600-4F5E-A559-ABE4DCE1769F}" type="pres">
      <dgm:prSet presAssocID="{44D24152-CEEC-45A1-9E59-5D264CFB4DAC}" presName="spNode" presStyleCnt="0"/>
      <dgm:spPr/>
    </dgm:pt>
    <dgm:pt modelId="{3F0C85BD-FBD1-4214-B719-7BE650930BCF}" type="pres">
      <dgm:prSet presAssocID="{CC328EB6-3CCF-4A51-8535-4582D7F3E49E}" presName="sibTrans" presStyleLbl="sibTrans1D1" presStyleIdx="0" presStyleCnt="5"/>
      <dgm:spPr/>
      <dgm:t>
        <a:bodyPr/>
        <a:lstStyle/>
        <a:p>
          <a:endParaRPr lang="en-US"/>
        </a:p>
      </dgm:t>
    </dgm:pt>
    <dgm:pt modelId="{479F620D-ABFB-4676-97C3-3253275730D2}" type="pres">
      <dgm:prSet presAssocID="{7F399209-D8E3-41C6-A4F0-94675733676E}" presName="node" presStyleLbl="node1" presStyleIdx="1" presStyleCnt="5" custScaleX="118444" custScaleY="1072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6573D4-7535-4ACB-9ECC-618ABC471311}" type="pres">
      <dgm:prSet presAssocID="{7F399209-D8E3-41C6-A4F0-94675733676E}" presName="spNode" presStyleCnt="0"/>
      <dgm:spPr/>
    </dgm:pt>
    <dgm:pt modelId="{AD51EDAA-9D5A-4223-98D9-6B94343F51E3}" type="pres">
      <dgm:prSet presAssocID="{78E59D00-A6E9-4C88-AD0E-2190D4ADD44A}" presName="sibTrans" presStyleLbl="sibTrans1D1" presStyleIdx="1" presStyleCnt="5"/>
      <dgm:spPr/>
      <dgm:t>
        <a:bodyPr/>
        <a:lstStyle/>
        <a:p>
          <a:endParaRPr lang="en-US"/>
        </a:p>
      </dgm:t>
    </dgm:pt>
    <dgm:pt modelId="{4E1BBF83-9D79-4586-B0C4-9D958DD3F6E9}" type="pres">
      <dgm:prSet presAssocID="{A9F63804-D059-4CD7-98EB-4F4B418A0EE7}" presName="node" presStyleLbl="node1" presStyleIdx="2" presStyleCnt="5" custScaleX="107801" custScaleY="1174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FF6E37-99AB-4DDB-B5D4-BD50CAB44A1D}" type="pres">
      <dgm:prSet presAssocID="{A9F63804-D059-4CD7-98EB-4F4B418A0EE7}" presName="spNode" presStyleCnt="0"/>
      <dgm:spPr/>
    </dgm:pt>
    <dgm:pt modelId="{B27EEAA8-ABD7-49E0-97B4-E6FA077E61A1}" type="pres">
      <dgm:prSet presAssocID="{8D9FB740-2A9E-478E-B72E-C701AEC61474}" presName="sibTrans" presStyleLbl="sibTrans1D1" presStyleIdx="2" presStyleCnt="5"/>
      <dgm:spPr/>
      <dgm:t>
        <a:bodyPr/>
        <a:lstStyle/>
        <a:p>
          <a:endParaRPr lang="en-US"/>
        </a:p>
      </dgm:t>
    </dgm:pt>
    <dgm:pt modelId="{5F39DF90-04BD-4FC7-9A11-5E356BC30579}" type="pres">
      <dgm:prSet presAssocID="{1436A5E5-DD85-4733-9D9E-6DBA6CFF2B82}" presName="node" presStyleLbl="node1" presStyleIdx="3" presStyleCnt="5" custScaleX="127544" custScaleY="1195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FB81E6-1231-4DEC-85AD-F2A974E026D9}" type="pres">
      <dgm:prSet presAssocID="{1436A5E5-DD85-4733-9D9E-6DBA6CFF2B82}" presName="spNode" presStyleCnt="0"/>
      <dgm:spPr/>
    </dgm:pt>
    <dgm:pt modelId="{0E72561C-2DE3-41EF-AA67-4992318630C4}" type="pres">
      <dgm:prSet presAssocID="{81E78D88-C64F-4BF8-AD38-9F413E217371}" presName="sibTrans" presStyleLbl="sibTrans1D1" presStyleIdx="3" presStyleCnt="5"/>
      <dgm:spPr/>
      <dgm:t>
        <a:bodyPr/>
        <a:lstStyle/>
        <a:p>
          <a:endParaRPr lang="en-US"/>
        </a:p>
      </dgm:t>
    </dgm:pt>
    <dgm:pt modelId="{2D1CAA86-A244-4F51-91A3-48A632923313}" type="pres">
      <dgm:prSet presAssocID="{B37F47FC-8B88-4493-B2A3-C5BFBE5602EE}" presName="node" presStyleLbl="node1" presStyleIdx="4" presStyleCnt="5" custScaleX="107679" custScaleY="1279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EE3FC5-2F74-4A90-8662-CCC28319F5CE}" type="pres">
      <dgm:prSet presAssocID="{B37F47FC-8B88-4493-B2A3-C5BFBE5602EE}" presName="spNode" presStyleCnt="0"/>
      <dgm:spPr/>
    </dgm:pt>
    <dgm:pt modelId="{48136DF2-6345-41D8-9261-FFF79920755B}" type="pres">
      <dgm:prSet presAssocID="{66E1D079-E030-47BB-A3AA-D5B9D0D35E45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1855B43B-5684-46DE-8A1C-9CA218F4AB97}" srcId="{5B98731D-4418-4B75-BBA3-580DC82F3F42}" destId="{1436A5E5-DD85-4733-9D9E-6DBA6CFF2B82}" srcOrd="3" destOrd="0" parTransId="{90A57947-06F7-44DF-955F-B95EF99ADDDC}" sibTransId="{81E78D88-C64F-4BF8-AD38-9F413E217371}"/>
    <dgm:cxn modelId="{E5402944-09B7-434D-8647-47396181EC74}" type="presOf" srcId="{66E1D079-E030-47BB-A3AA-D5B9D0D35E45}" destId="{48136DF2-6345-41D8-9261-FFF79920755B}" srcOrd="0" destOrd="0" presId="urn:microsoft.com/office/officeart/2005/8/layout/cycle6"/>
    <dgm:cxn modelId="{51CFB701-92E6-4E61-A4BD-D35BE237C2B0}" type="presOf" srcId="{5B98731D-4418-4B75-BBA3-580DC82F3F42}" destId="{BE94363A-D6F1-42DA-9AD3-8D73003BA0B9}" srcOrd="0" destOrd="0" presId="urn:microsoft.com/office/officeart/2005/8/layout/cycle6"/>
    <dgm:cxn modelId="{9EC23205-3AC2-4748-AEE6-6685DEACFB20}" type="presOf" srcId="{8D9FB740-2A9E-478E-B72E-C701AEC61474}" destId="{B27EEAA8-ABD7-49E0-97B4-E6FA077E61A1}" srcOrd="0" destOrd="0" presId="urn:microsoft.com/office/officeart/2005/8/layout/cycle6"/>
    <dgm:cxn modelId="{E4E9B1C5-0014-47C1-A132-39ED433E37E3}" type="presOf" srcId="{B37F47FC-8B88-4493-B2A3-C5BFBE5602EE}" destId="{2D1CAA86-A244-4F51-91A3-48A632923313}" srcOrd="0" destOrd="0" presId="urn:microsoft.com/office/officeart/2005/8/layout/cycle6"/>
    <dgm:cxn modelId="{E3215C9B-D881-4C35-9894-66FBD8E31EC5}" type="presOf" srcId="{78E59D00-A6E9-4C88-AD0E-2190D4ADD44A}" destId="{AD51EDAA-9D5A-4223-98D9-6B94343F51E3}" srcOrd="0" destOrd="0" presId="urn:microsoft.com/office/officeart/2005/8/layout/cycle6"/>
    <dgm:cxn modelId="{4B092740-4C48-4329-9F7D-CA811695D2C7}" srcId="{5B98731D-4418-4B75-BBA3-580DC82F3F42}" destId="{44D24152-CEEC-45A1-9E59-5D264CFB4DAC}" srcOrd="0" destOrd="0" parTransId="{258E087E-823D-446C-BE94-D9FEED25C112}" sibTransId="{CC328EB6-3CCF-4A51-8535-4582D7F3E49E}"/>
    <dgm:cxn modelId="{62131A3E-9421-494C-BB5F-87E043A5E1CE}" srcId="{5B98731D-4418-4B75-BBA3-580DC82F3F42}" destId="{7F399209-D8E3-41C6-A4F0-94675733676E}" srcOrd="1" destOrd="0" parTransId="{DF31FC34-5729-4789-8DDE-CAFFBFC6DC7E}" sibTransId="{78E59D00-A6E9-4C88-AD0E-2190D4ADD44A}"/>
    <dgm:cxn modelId="{F5A5BA2E-05CF-4026-ACF2-D4CBB3027EEE}" type="presOf" srcId="{81E78D88-C64F-4BF8-AD38-9F413E217371}" destId="{0E72561C-2DE3-41EF-AA67-4992318630C4}" srcOrd="0" destOrd="0" presId="urn:microsoft.com/office/officeart/2005/8/layout/cycle6"/>
    <dgm:cxn modelId="{BC9E1947-FD3E-499D-BD50-03D38C467A78}" srcId="{5B98731D-4418-4B75-BBA3-580DC82F3F42}" destId="{B37F47FC-8B88-4493-B2A3-C5BFBE5602EE}" srcOrd="4" destOrd="0" parTransId="{90A808F3-061A-49FF-A7C1-17CA579975AC}" sibTransId="{66E1D079-E030-47BB-A3AA-D5B9D0D35E45}"/>
    <dgm:cxn modelId="{C71BC6EE-80EB-45EA-8D78-A835CC7BA325}" srcId="{5B98731D-4418-4B75-BBA3-580DC82F3F42}" destId="{A9F63804-D059-4CD7-98EB-4F4B418A0EE7}" srcOrd="2" destOrd="0" parTransId="{55F49169-E88C-4C6B-8C85-47DFABF42ECF}" sibTransId="{8D9FB740-2A9E-478E-B72E-C701AEC61474}"/>
    <dgm:cxn modelId="{4E08D212-7E30-41B4-A46C-6806768D4466}" type="presOf" srcId="{44D24152-CEEC-45A1-9E59-5D264CFB4DAC}" destId="{8F493672-D780-4721-97E3-1A53191460B1}" srcOrd="0" destOrd="0" presId="urn:microsoft.com/office/officeart/2005/8/layout/cycle6"/>
    <dgm:cxn modelId="{8E9E62CF-9BBE-4F8F-8822-0BDB033D083A}" type="presOf" srcId="{1436A5E5-DD85-4733-9D9E-6DBA6CFF2B82}" destId="{5F39DF90-04BD-4FC7-9A11-5E356BC30579}" srcOrd="0" destOrd="0" presId="urn:microsoft.com/office/officeart/2005/8/layout/cycle6"/>
    <dgm:cxn modelId="{92028B58-67D3-42AB-A091-1C5FD4415F75}" type="presOf" srcId="{7F399209-D8E3-41C6-A4F0-94675733676E}" destId="{479F620D-ABFB-4676-97C3-3253275730D2}" srcOrd="0" destOrd="0" presId="urn:microsoft.com/office/officeart/2005/8/layout/cycle6"/>
    <dgm:cxn modelId="{C62EBB4C-3033-4B68-804F-7F66BC696C9A}" type="presOf" srcId="{A9F63804-D059-4CD7-98EB-4F4B418A0EE7}" destId="{4E1BBF83-9D79-4586-B0C4-9D958DD3F6E9}" srcOrd="0" destOrd="0" presId="urn:microsoft.com/office/officeart/2005/8/layout/cycle6"/>
    <dgm:cxn modelId="{19E1E32C-8658-4B27-8718-6C9CF2528E57}" type="presOf" srcId="{CC328EB6-3CCF-4A51-8535-4582D7F3E49E}" destId="{3F0C85BD-FBD1-4214-B719-7BE650930BCF}" srcOrd="0" destOrd="0" presId="urn:microsoft.com/office/officeart/2005/8/layout/cycle6"/>
    <dgm:cxn modelId="{58A7A8D1-94F9-42AE-B4F0-6B8F94A3647F}" type="presParOf" srcId="{BE94363A-D6F1-42DA-9AD3-8D73003BA0B9}" destId="{8F493672-D780-4721-97E3-1A53191460B1}" srcOrd="0" destOrd="0" presId="urn:microsoft.com/office/officeart/2005/8/layout/cycle6"/>
    <dgm:cxn modelId="{7FA1738D-0D5A-4E37-A3E0-253F24E8438D}" type="presParOf" srcId="{BE94363A-D6F1-42DA-9AD3-8D73003BA0B9}" destId="{D4BC6485-3600-4F5E-A559-ABE4DCE1769F}" srcOrd="1" destOrd="0" presId="urn:microsoft.com/office/officeart/2005/8/layout/cycle6"/>
    <dgm:cxn modelId="{D1A5E253-17B0-4944-A7F3-D7E8363D2EDB}" type="presParOf" srcId="{BE94363A-D6F1-42DA-9AD3-8D73003BA0B9}" destId="{3F0C85BD-FBD1-4214-B719-7BE650930BCF}" srcOrd="2" destOrd="0" presId="urn:microsoft.com/office/officeart/2005/8/layout/cycle6"/>
    <dgm:cxn modelId="{9817CC97-B2B6-4E3D-986D-1A7E7A3FCFF0}" type="presParOf" srcId="{BE94363A-D6F1-42DA-9AD3-8D73003BA0B9}" destId="{479F620D-ABFB-4676-97C3-3253275730D2}" srcOrd="3" destOrd="0" presId="urn:microsoft.com/office/officeart/2005/8/layout/cycle6"/>
    <dgm:cxn modelId="{AE699618-9042-4E58-959E-8715ECE5C535}" type="presParOf" srcId="{BE94363A-D6F1-42DA-9AD3-8D73003BA0B9}" destId="{CE6573D4-7535-4ACB-9ECC-618ABC471311}" srcOrd="4" destOrd="0" presId="urn:microsoft.com/office/officeart/2005/8/layout/cycle6"/>
    <dgm:cxn modelId="{0034AB1C-1130-4BB5-8CD9-B212DEC75F59}" type="presParOf" srcId="{BE94363A-D6F1-42DA-9AD3-8D73003BA0B9}" destId="{AD51EDAA-9D5A-4223-98D9-6B94343F51E3}" srcOrd="5" destOrd="0" presId="urn:microsoft.com/office/officeart/2005/8/layout/cycle6"/>
    <dgm:cxn modelId="{D5D00C76-8823-442A-8A16-9A7232AFCD23}" type="presParOf" srcId="{BE94363A-D6F1-42DA-9AD3-8D73003BA0B9}" destId="{4E1BBF83-9D79-4586-B0C4-9D958DD3F6E9}" srcOrd="6" destOrd="0" presId="urn:microsoft.com/office/officeart/2005/8/layout/cycle6"/>
    <dgm:cxn modelId="{4BE8198A-6319-43E1-8603-1312723097A4}" type="presParOf" srcId="{BE94363A-D6F1-42DA-9AD3-8D73003BA0B9}" destId="{51FF6E37-99AB-4DDB-B5D4-BD50CAB44A1D}" srcOrd="7" destOrd="0" presId="urn:microsoft.com/office/officeart/2005/8/layout/cycle6"/>
    <dgm:cxn modelId="{9C55B611-C5DE-4A93-8A65-0A1ED38EA737}" type="presParOf" srcId="{BE94363A-D6F1-42DA-9AD3-8D73003BA0B9}" destId="{B27EEAA8-ABD7-49E0-97B4-E6FA077E61A1}" srcOrd="8" destOrd="0" presId="urn:microsoft.com/office/officeart/2005/8/layout/cycle6"/>
    <dgm:cxn modelId="{F9EE49C5-3AA8-4161-84D9-71766281BA54}" type="presParOf" srcId="{BE94363A-D6F1-42DA-9AD3-8D73003BA0B9}" destId="{5F39DF90-04BD-4FC7-9A11-5E356BC30579}" srcOrd="9" destOrd="0" presId="urn:microsoft.com/office/officeart/2005/8/layout/cycle6"/>
    <dgm:cxn modelId="{3D38CB59-5EAB-4618-BA4E-A8B4CAFF200B}" type="presParOf" srcId="{BE94363A-D6F1-42DA-9AD3-8D73003BA0B9}" destId="{F1FB81E6-1231-4DEC-85AD-F2A974E026D9}" srcOrd="10" destOrd="0" presId="urn:microsoft.com/office/officeart/2005/8/layout/cycle6"/>
    <dgm:cxn modelId="{1D0741C1-CE2B-4B48-B2E2-2C5310F725EB}" type="presParOf" srcId="{BE94363A-D6F1-42DA-9AD3-8D73003BA0B9}" destId="{0E72561C-2DE3-41EF-AA67-4992318630C4}" srcOrd="11" destOrd="0" presId="urn:microsoft.com/office/officeart/2005/8/layout/cycle6"/>
    <dgm:cxn modelId="{5A18754B-76A7-4865-B0C3-901CAC02A2E9}" type="presParOf" srcId="{BE94363A-D6F1-42DA-9AD3-8D73003BA0B9}" destId="{2D1CAA86-A244-4F51-91A3-48A632923313}" srcOrd="12" destOrd="0" presId="urn:microsoft.com/office/officeart/2005/8/layout/cycle6"/>
    <dgm:cxn modelId="{694C8399-616A-4121-818A-BC75CCD75384}" type="presParOf" srcId="{BE94363A-D6F1-42DA-9AD3-8D73003BA0B9}" destId="{C9EE3FC5-2F74-4A90-8662-CCC28319F5CE}" srcOrd="13" destOrd="0" presId="urn:microsoft.com/office/officeart/2005/8/layout/cycle6"/>
    <dgm:cxn modelId="{17A0CBE8-0EF9-41D3-95EF-F597CA34D797}" type="presParOf" srcId="{BE94363A-D6F1-42DA-9AD3-8D73003BA0B9}" destId="{48136DF2-6345-41D8-9261-FFF79920755B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974211-ED56-499A-BC7F-069E85A51DFF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DD62DD-2AE2-48B7-80FC-9D528760A44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Cyrl-RS" dirty="0"/>
              <a:t>иј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D62DD-2AE2-48B7-80FC-9D528760A44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tif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3200400"/>
            <a:ext cx="3733799" cy="1371600"/>
          </a:xfrm>
        </p:spPr>
        <p:txBody>
          <a:bodyPr>
            <a:normAutofit fontScale="90000"/>
          </a:bodyPr>
          <a:lstStyle/>
          <a:p>
            <a:r>
              <a:rPr lang="sr-Latn-RS" sz="3100" b="1" dirty="0">
                <a:latin typeface="Arial" pitchFamily="34" charset="0"/>
                <a:cs typeface="Arial" pitchFamily="34" charset="0"/>
              </a:rPr>
              <a:t/>
            </a:r>
            <a:br>
              <a:rPr lang="sr-Latn-RS" sz="3100" b="1" dirty="0"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Бабезиоза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4000" b="1" dirty="0">
                <a:latin typeface="Arial" pitchFamily="34" charset="0"/>
                <a:cs typeface="Arial" pitchFamily="34" charset="0"/>
              </a:rPr>
            </a:br>
            <a:endParaRPr 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495800"/>
            <a:ext cx="4343400" cy="685800"/>
          </a:xfrm>
        </p:spPr>
        <p:txBody>
          <a:bodyPr>
            <a:normAutofit/>
          </a:bodyPr>
          <a:lstStyle/>
          <a:p>
            <a:r>
              <a:rPr lang="sr-Cyrl-RS" sz="1800" b="1" smtClean="0">
                <a:solidFill>
                  <a:srgbClr val="FFFF00"/>
                </a:solidFill>
              </a:rPr>
              <a:t>П</a:t>
            </a:r>
            <a:r>
              <a:rPr lang="sr-Cyrl-RS" sz="1800" b="1" smtClean="0">
                <a:solidFill>
                  <a:srgbClr val="FFFF00"/>
                </a:solidFill>
              </a:rPr>
              <a:t>роф</a:t>
            </a:r>
            <a:r>
              <a:rPr lang="sr-Cyrl-RS" sz="1800" b="1" dirty="0">
                <a:solidFill>
                  <a:srgbClr val="FFFF00"/>
                </a:solidFill>
              </a:rPr>
              <a:t>. </a:t>
            </a:r>
            <a:r>
              <a:rPr lang="sr-Cyrl-CS" sz="1800" b="1" dirty="0">
                <a:solidFill>
                  <a:srgbClr val="FFFF00"/>
                </a:solidFill>
              </a:rPr>
              <a:t>д</a:t>
            </a:r>
            <a:r>
              <a:rPr lang="sr-Cyrl-RS" sz="1800" b="1" dirty="0">
                <a:solidFill>
                  <a:srgbClr val="FFFF00"/>
                </a:solidFill>
              </a:rPr>
              <a:t>р Биљана Поповска-Јовичић</a:t>
            </a:r>
            <a:endParaRPr lang="en-US" sz="1800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D:\predavanja tropske\Babezioza\eritroci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2752" y="838200"/>
            <a:ext cx="3549754" cy="2362200"/>
          </a:xfrm>
          <a:prstGeom prst="rect">
            <a:avLst/>
          </a:prstGeom>
          <a:noFill/>
        </p:spPr>
      </p:pic>
      <p:pic>
        <p:nvPicPr>
          <p:cNvPr id="1027" name="Picture 3" descr="D:\predavanja tropske\Babezioza\krpel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3962400"/>
            <a:ext cx="2143125" cy="2143125"/>
          </a:xfrm>
          <a:prstGeom prst="rect">
            <a:avLst/>
          </a:prstGeom>
          <a:noFill/>
        </p:spPr>
      </p:pic>
      <p:pic>
        <p:nvPicPr>
          <p:cNvPr id="1028" name="Picture 4" descr="D:\predavanja tropske\Babezioza\pa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914400"/>
            <a:ext cx="3067050" cy="20487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>
                <a:solidFill>
                  <a:srgbClr val="FFFF00"/>
                </a:solidFill>
                <a:latin typeface="+mn-lt"/>
              </a:rPr>
              <a:t>Дијагноза Бабезиозе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524000" y="1371600"/>
          <a:ext cx="6096000" cy="408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>
                <a:solidFill>
                  <a:srgbClr val="FFFF00"/>
                </a:solidFill>
                <a:latin typeface="+mn-lt"/>
              </a:rPr>
              <a:t>Размаз периферне крви</a:t>
            </a:r>
            <a:r>
              <a:rPr lang="sr-Latn-RS" sz="2800" dirty="0">
                <a:solidFill>
                  <a:srgbClr val="FFFF00"/>
                </a:solidFill>
                <a:latin typeface="+mn-lt"/>
              </a:rPr>
              <a:t> </a:t>
            </a:r>
            <a:r>
              <a:rPr lang="sr-Cyrl-RS" sz="2800" dirty="0">
                <a:solidFill>
                  <a:srgbClr val="FFFF00"/>
                </a:solidFill>
                <a:latin typeface="+mn-lt"/>
              </a:rPr>
              <a:t>код Бабезиозе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7696200" cy="5257800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Wright’s</a:t>
            </a:r>
            <a:r>
              <a:rPr lang="sr-Cyrl-R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-ово  или</a:t>
            </a:r>
            <a:r>
              <a:rPr lang="en-U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  </a:t>
            </a:r>
            <a:r>
              <a:rPr lang="en-US" sz="2000" dirty="0" err="1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Gi</a:t>
            </a:r>
            <a:r>
              <a:rPr lang="sr-Cyrl-R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е</a:t>
            </a:r>
            <a:r>
              <a:rPr lang="en-US" sz="2000" dirty="0" err="1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msa</a:t>
            </a:r>
            <a:r>
              <a:rPr lang="sr-Cyrl-R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 бојење 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(најчешће коришћење технике)</a:t>
            </a:r>
          </a:p>
          <a:p>
            <a:pPr>
              <a:buNone/>
            </a:pP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sr-Cyrl-CS" sz="2000" dirty="0">
                <a:latin typeface="Cambria Math" pitchFamily="18" charset="0"/>
                <a:ea typeface="Cambria Math" pitchFamily="18" charset="0"/>
              </a:rPr>
              <a:t>О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бични прстенови (ануларни облик)</a:t>
            </a:r>
          </a:p>
          <a:p>
            <a:pPr>
              <a:buFont typeface="Wingdings" pitchFamily="2" charset="2"/>
              <a:buChar char="Ø"/>
            </a:pPr>
            <a:r>
              <a:rPr lang="sr-Cyrl-CS" sz="2000" dirty="0">
                <a:latin typeface="Cambria Math" pitchFamily="18" charset="0"/>
                <a:ea typeface="Cambria Math" pitchFamily="18" charset="0"/>
              </a:rPr>
              <a:t>О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блик крушке или пириформни</a:t>
            </a:r>
          </a:p>
          <a:p>
            <a:pPr>
              <a:buFont typeface="Wingdings" pitchFamily="2" charset="2"/>
              <a:buChar char="Ø"/>
            </a:pP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Малтешки крст (облик тетраде)</a:t>
            </a:r>
          </a:p>
          <a:p>
            <a:pPr>
              <a:buNone/>
            </a:pP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Висока паразитемија током акутне инфекције </a:t>
            </a:r>
          </a:p>
          <a:p>
            <a:pPr>
              <a:buNone/>
            </a:pP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        која варира од 5% до 80%</a:t>
            </a:r>
          </a:p>
          <a:p>
            <a:endParaRPr lang="en-US" sz="2400" dirty="0"/>
          </a:p>
        </p:txBody>
      </p:sp>
      <p:pic>
        <p:nvPicPr>
          <p:cNvPr id="2051" name="Picture 3" descr="D:\predavanja tropske\Erlichioza\s-l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1222" y="4495800"/>
            <a:ext cx="2425128" cy="236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2390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3200" dirty="0">
                <a:solidFill>
                  <a:schemeClr val="accent1"/>
                </a:solidFill>
              </a:rPr>
              <a:t>Размаз периферне крви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4" name="Content Placeholder 3" descr="gimza 2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1295400"/>
            <a:ext cx="7015691" cy="5261768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BabesiaBigemina-Organism-25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457200"/>
            <a:ext cx="3810000" cy="3368041"/>
          </a:xfrm>
        </p:spPr>
      </p:pic>
      <p:pic>
        <p:nvPicPr>
          <p:cNvPr id="8" name="Content Placeholder 7" descr="dog-babesia-blood-parasites-wikimedia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02264" y="762000"/>
            <a:ext cx="3961178" cy="2971800"/>
          </a:xfrm>
        </p:spPr>
      </p:pic>
      <p:pic>
        <p:nvPicPr>
          <p:cNvPr id="1026" name="Picture 2" descr="D:\predavanja tropske\Babezioza\maltese cros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962400"/>
            <a:ext cx="4282016" cy="2667000"/>
          </a:xfrm>
          <a:prstGeom prst="rect">
            <a:avLst/>
          </a:prstGeom>
          <a:noFill/>
        </p:spPr>
      </p:pic>
      <p:pic>
        <p:nvPicPr>
          <p:cNvPr id="1027" name="Picture 3" descr="D:\predavanja tropske\Babezioza\norveska divergens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10984" y="4191000"/>
            <a:ext cx="3499616" cy="2391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>
                <a:solidFill>
                  <a:srgbClr val="FFFF00"/>
                </a:solidFill>
                <a:latin typeface="+mn-lt"/>
              </a:rPr>
              <a:t>Лечење Бабезиозе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6629400" cy="4525963"/>
          </a:xfrm>
        </p:spPr>
        <p:txBody>
          <a:bodyPr>
            <a:normAutofit/>
          </a:bodyPr>
          <a:lstStyle/>
          <a:p>
            <a:r>
              <a:rPr lang="sr-Cyrl-R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Средње тешка клиничка слика</a:t>
            </a:r>
          </a:p>
          <a:p>
            <a:pPr>
              <a:buNone/>
            </a:pP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Latn-RS" sz="2000" dirty="0">
                <a:latin typeface="Cambria Math" pitchFamily="18" charset="0"/>
                <a:ea typeface="Cambria Math" pitchFamily="18" charset="0"/>
              </a:rPr>
              <a:t>Atovaquone (750mg/12h + Azitromicine (500mg-1000mg)</a:t>
            </a: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sr-Latn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Тешка клиничка слика</a:t>
            </a:r>
          </a:p>
          <a:p>
            <a:pPr>
              <a:buNone/>
            </a:pPr>
            <a:endParaRPr lang="sr-Latn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Latn-RS" sz="2000" dirty="0">
                <a:latin typeface="Cambria Math" pitchFamily="18" charset="0"/>
                <a:ea typeface="Cambria Math" pitchFamily="18" charset="0"/>
              </a:rPr>
              <a:t>Klindamicin (600mg i.v ili per os)+ Kinin (650mg per os /8-6h)</a:t>
            </a:r>
          </a:p>
          <a:p>
            <a:endParaRPr lang="en-US" sz="2400" dirty="0"/>
          </a:p>
        </p:txBody>
      </p:sp>
      <p:pic>
        <p:nvPicPr>
          <p:cNvPr id="5" name="Content Placeholder 4" descr="elektronski mikroskop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05697" y="5105400"/>
            <a:ext cx="4538303" cy="1570648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dirty="0">
                <a:solidFill>
                  <a:srgbClr val="FFFF00"/>
                </a:solidFill>
                <a:latin typeface="+mn-lt"/>
              </a:rPr>
              <a:t>Ерлихиоза</a:t>
            </a:r>
            <a:endParaRPr lang="en-US" sz="36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295400"/>
            <a:ext cx="5562600" cy="5562600"/>
          </a:xfrm>
        </p:spPr>
        <p:txBody>
          <a:bodyPr>
            <a:normAutofit/>
          </a:bodyPr>
          <a:lstStyle/>
          <a:p>
            <a:r>
              <a:rPr lang="sr-Cyrl-RS" sz="2000" dirty="0">
                <a:latin typeface="Cambria Math" pitchFamily="18" charset="0"/>
                <a:ea typeface="Cambria Math" pitchFamily="18" charset="0"/>
                <a:cs typeface="Calibri" pitchFamily="34" charset="0"/>
              </a:rPr>
              <a:t>Акутна инфективна болест, изазвана интрацелуларним микроорганизмима које припадају Рикецијама</a:t>
            </a:r>
          </a:p>
          <a:p>
            <a:pPr>
              <a:buNone/>
            </a:pPr>
            <a:endParaRPr lang="sr-Cyrl-RS" sz="2000" dirty="0">
              <a:latin typeface="Cambria Math" pitchFamily="18" charset="0"/>
              <a:ea typeface="Cambria Math" pitchFamily="18" charset="0"/>
              <a:cs typeface="Calibri" pitchFamily="34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  <a:cs typeface="Calibri" pitchFamily="34" charset="0"/>
              </a:rPr>
              <a:t>Први случај хумане Ерлихиозе  откривен у </a:t>
            </a:r>
            <a:r>
              <a:rPr lang="en-US" sz="2000" dirty="0">
                <a:latin typeface="Cambria Math" pitchFamily="18" charset="0"/>
                <a:ea typeface="Cambria Math" pitchFamily="18" charset="0"/>
                <a:cs typeface="Calibri" pitchFamily="34" charset="0"/>
              </a:rPr>
              <a:t>SAD</a:t>
            </a:r>
            <a:r>
              <a:rPr lang="sr-Cyrl-RS" sz="2000" dirty="0">
                <a:latin typeface="Cambria Math" pitchFamily="18" charset="0"/>
                <a:ea typeface="Cambria Math" pitchFamily="18" charset="0"/>
                <a:cs typeface="Calibri" pitchFamily="34" charset="0"/>
              </a:rPr>
              <a:t>, 1986. године</a:t>
            </a:r>
          </a:p>
          <a:p>
            <a:pPr>
              <a:buNone/>
            </a:pPr>
            <a:endParaRPr lang="sr-Cyrl-RS" sz="2000" dirty="0">
              <a:latin typeface="Cambria Math" pitchFamily="18" charset="0"/>
              <a:ea typeface="Cambria Math" pitchFamily="18" charset="0"/>
              <a:cs typeface="Calibri" pitchFamily="34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  <a:cs typeface="Calibri" pitchFamily="34" charset="0"/>
              </a:rPr>
              <a:t>Род </a:t>
            </a:r>
            <a:r>
              <a:rPr lang="en-US" sz="2000" dirty="0" err="1">
                <a:latin typeface="Cambria Math" pitchFamily="18" charset="0"/>
                <a:ea typeface="Cambria Math" pitchFamily="18" charset="0"/>
                <a:cs typeface="Calibri" pitchFamily="34" charset="0"/>
              </a:rPr>
              <a:t>Ehrlichia</a:t>
            </a:r>
            <a:r>
              <a:rPr lang="sr-Cyrl-RS" sz="2000" dirty="0">
                <a:latin typeface="Cambria Math" pitchFamily="18" charset="0"/>
                <a:ea typeface="Cambria Math" pitchFamily="18" charset="0"/>
                <a:cs typeface="Calibri" pitchFamily="34" charset="0"/>
              </a:rPr>
              <a:t> обухвата две врсте које најчешће изазивају инфекције у хуманој популацији:</a:t>
            </a:r>
          </a:p>
          <a:p>
            <a:pPr>
              <a:buNone/>
            </a:pPr>
            <a:endParaRPr lang="sr-Cyrl-RS" sz="2000" dirty="0">
              <a:latin typeface="Cambria Math" pitchFamily="18" charset="0"/>
              <a:ea typeface="Cambria Math" pitchFamily="18" charset="0"/>
              <a:cs typeface="Calibri" pitchFamily="34" charset="0"/>
            </a:endParaRPr>
          </a:p>
          <a:p>
            <a:r>
              <a:rPr lang="sr-Latn-RS" sz="2000" i="1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  <a:cs typeface="Calibri" pitchFamily="34" charset="0"/>
              </a:rPr>
              <a:t>Ehrlichia chaffeensis</a:t>
            </a:r>
            <a:r>
              <a:rPr lang="sr-Latn-RS" sz="2000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  <a:cs typeface="Calibri" pitchFamily="34" charset="0"/>
              </a:rPr>
              <a:t>-</a:t>
            </a:r>
            <a:r>
              <a:rPr lang="sr-Cyrl-RS" sz="2000" dirty="0">
                <a:latin typeface="Cambria Math" pitchFamily="18" charset="0"/>
                <a:ea typeface="Cambria Math" pitchFamily="18" charset="0"/>
                <a:cs typeface="Calibri" pitchFamily="34" charset="0"/>
              </a:rPr>
              <a:t>узрочника </a:t>
            </a:r>
            <a:r>
              <a:rPr lang="sr-Cyrl-RS" sz="2000" dirty="0">
                <a:solidFill>
                  <a:srgbClr val="00B0F0"/>
                </a:solidFill>
                <a:latin typeface="Cambria Math" pitchFamily="18" charset="0"/>
                <a:ea typeface="Cambria Math" pitchFamily="18" charset="0"/>
                <a:cs typeface="Calibri" pitchFamily="34" charset="0"/>
              </a:rPr>
              <a:t>хумане</a:t>
            </a:r>
            <a:r>
              <a:rPr lang="sr-Cyrl-RS" sz="2000" dirty="0">
                <a:latin typeface="Cambria Math" pitchFamily="18" charset="0"/>
                <a:ea typeface="Cambria Math" pitchFamily="18" charset="0"/>
                <a:cs typeface="Calibri" pitchFamily="34" charset="0"/>
              </a:rPr>
              <a:t> </a:t>
            </a:r>
            <a:r>
              <a:rPr lang="sr-Cyrl-RS" sz="2000" dirty="0">
                <a:solidFill>
                  <a:srgbClr val="00B0F0"/>
                </a:solidFill>
                <a:latin typeface="Cambria Math" pitchFamily="18" charset="0"/>
                <a:ea typeface="Cambria Math" pitchFamily="18" charset="0"/>
                <a:cs typeface="Calibri" pitchFamily="34" charset="0"/>
              </a:rPr>
              <a:t>моноцитне ерлихиозе</a:t>
            </a:r>
          </a:p>
          <a:p>
            <a:r>
              <a:rPr lang="sr-Latn-RS" sz="2000" i="1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  <a:cs typeface="Calibri" pitchFamily="34" charset="0"/>
              </a:rPr>
              <a:t>Ehrlichia ewinqii-</a:t>
            </a:r>
            <a:r>
              <a:rPr lang="sr-Cyrl-RS" sz="2000" i="1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  <a:cs typeface="Calibri" pitchFamily="34" charset="0"/>
              </a:rPr>
              <a:t> </a:t>
            </a:r>
            <a:r>
              <a:rPr lang="sr-Cyrl-RS" sz="2000" dirty="0">
                <a:latin typeface="Cambria Math" pitchFamily="18" charset="0"/>
                <a:ea typeface="Cambria Math" pitchFamily="18" charset="0"/>
                <a:cs typeface="Calibri" pitchFamily="34" charset="0"/>
              </a:rPr>
              <a:t>узрочника </a:t>
            </a:r>
            <a:r>
              <a:rPr lang="sr-Cyrl-RS" sz="2000" dirty="0">
                <a:solidFill>
                  <a:srgbClr val="00B0F0"/>
                </a:solidFill>
                <a:latin typeface="Cambria Math" pitchFamily="18" charset="0"/>
                <a:ea typeface="Cambria Math" pitchFamily="18" charset="0"/>
                <a:cs typeface="Calibri" pitchFamily="34" charset="0"/>
              </a:rPr>
              <a:t>хумане</a:t>
            </a:r>
            <a:r>
              <a:rPr lang="sr-Cyrl-RS" sz="2000" dirty="0">
                <a:latin typeface="Cambria Math" pitchFamily="18" charset="0"/>
                <a:ea typeface="Cambria Math" pitchFamily="18" charset="0"/>
                <a:cs typeface="Calibri" pitchFamily="34" charset="0"/>
              </a:rPr>
              <a:t> </a:t>
            </a:r>
            <a:r>
              <a:rPr lang="sr-Cyrl-RS" sz="2000" dirty="0">
                <a:solidFill>
                  <a:srgbClr val="00B0F0"/>
                </a:solidFill>
                <a:latin typeface="Cambria Math" pitchFamily="18" charset="0"/>
                <a:ea typeface="Cambria Math" pitchFamily="18" charset="0"/>
                <a:cs typeface="Calibri" pitchFamily="34" charset="0"/>
              </a:rPr>
              <a:t>гранулоцитне ерлихиозе</a:t>
            </a:r>
            <a:endParaRPr lang="en-US" sz="2000" dirty="0">
              <a:solidFill>
                <a:srgbClr val="00B0F0"/>
              </a:solidFill>
              <a:latin typeface="Cambria Math" pitchFamily="18" charset="0"/>
              <a:ea typeface="Cambria Math" pitchFamily="18" charset="0"/>
              <a:cs typeface="Calibri" pitchFamily="34" charset="0"/>
            </a:endParaRPr>
          </a:p>
        </p:txBody>
      </p:sp>
      <p:pic>
        <p:nvPicPr>
          <p:cNvPr id="5" name="Content Placeholder 4" descr="image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562600" y="3124200"/>
            <a:ext cx="3324490" cy="199469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0" y="1600200"/>
            <a:ext cx="38100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sr-Cyrl-RS" sz="2000" b="1" dirty="0">
                <a:latin typeface="Cambria Math" pitchFamily="18" charset="0"/>
                <a:ea typeface="Cambria Math" pitchFamily="18" charset="0"/>
              </a:rPr>
              <a:t>Резервоар инфекције пси, јелени и којоти</a:t>
            </a:r>
            <a:endParaRPr lang="en-US" sz="2000" b="1" dirty="0">
              <a:latin typeface="Cambria Math" pitchFamily="18" charset="0"/>
              <a:ea typeface="Cambria Math" pitchFamily="18" charset="0"/>
            </a:endParaRPr>
          </a:p>
          <a:p>
            <a:pPr>
              <a:buFont typeface="Wingdings" pitchFamily="2" charset="2"/>
              <a:buChar char="ü"/>
            </a:pPr>
            <a:endParaRPr lang="sr-Cyrl-RS" sz="2000" b="1" dirty="0">
              <a:latin typeface="Cambria Math" pitchFamily="18" charset="0"/>
              <a:ea typeface="Cambria Math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sr-Cyrl-RS" sz="2000" b="1" dirty="0">
                <a:latin typeface="Cambria Math" pitchFamily="18" charset="0"/>
                <a:ea typeface="Cambria Math" pitchFamily="18" charset="0"/>
              </a:rPr>
              <a:t>Главни преносиоци  на човека су крпељи</a:t>
            </a:r>
            <a:endParaRPr lang="en-US" sz="2000" b="1" dirty="0">
              <a:latin typeface="Cambria Math" pitchFamily="18" charset="0"/>
              <a:ea typeface="Cambria Math" pitchFamily="18" charset="0"/>
            </a:endParaRPr>
          </a:p>
          <a:p>
            <a:pPr>
              <a:buFont typeface="Wingdings" pitchFamily="2" charset="2"/>
              <a:buChar char="ü"/>
            </a:pPr>
            <a:endParaRPr lang="sr-Cyrl-RS" sz="2000" b="1" dirty="0">
              <a:latin typeface="Cambria Math" pitchFamily="18" charset="0"/>
              <a:ea typeface="Cambria Math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sr-Cyrl-RS" sz="2000" b="1" dirty="0">
                <a:latin typeface="Cambria Math" pitchFamily="18" charset="0"/>
                <a:ea typeface="Cambria Math" pitchFamily="18" charset="0"/>
              </a:rPr>
              <a:t>Човек је</a:t>
            </a:r>
            <a:r>
              <a:rPr lang="en-US" sz="2000" b="1" dirty="0">
                <a:latin typeface="Cambria Math" pitchFamily="18" charset="0"/>
                <a:ea typeface="Cambria Math" pitchFamily="18" charset="0"/>
              </a:rPr>
              <a:t> ”</a:t>
            </a:r>
            <a:r>
              <a:rPr lang="sr-Cyrl-RS" sz="2000" b="1" dirty="0">
                <a:latin typeface="Cambria Math" pitchFamily="18" charset="0"/>
                <a:ea typeface="Cambria Math" pitchFamily="18" charset="0"/>
              </a:rPr>
              <a:t>случајни домаћин</a:t>
            </a:r>
            <a:r>
              <a:rPr lang="en-US" sz="2000" b="1" dirty="0">
                <a:latin typeface="Cambria Math" pitchFamily="18" charset="0"/>
                <a:ea typeface="Cambria Math" pitchFamily="18" charset="0"/>
              </a:rPr>
              <a:t>”   </a:t>
            </a:r>
          </a:p>
          <a:p>
            <a:pPr>
              <a:buFont typeface="Wingdings" pitchFamily="2" charset="2"/>
              <a:buChar char="ü"/>
            </a:pPr>
            <a:endParaRPr lang="sr-Cyrl-RS" sz="2000" b="1" dirty="0">
              <a:latin typeface="Cambria Math" pitchFamily="18" charset="0"/>
              <a:ea typeface="Cambria Math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sr-Cyrl-RS" sz="2000" b="1" dirty="0">
                <a:latin typeface="Cambria Math" pitchFamily="18" charset="0"/>
                <a:ea typeface="Cambria Math" pitchFamily="18" charset="0"/>
              </a:rPr>
              <a:t>Сеоске средине од маја до августа месеца</a:t>
            </a:r>
            <a:endParaRPr lang="en-US" sz="20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" name="Content Placeholder 7" descr="ponov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12768" y="228600"/>
            <a:ext cx="5271962" cy="63246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>
                <a:solidFill>
                  <a:srgbClr val="FFFF00"/>
                </a:solidFill>
                <a:latin typeface="+mn-lt"/>
              </a:rPr>
              <a:t>Географска дистрибуција хумане моноцитне Ерлихиозе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57200" y="5638800"/>
            <a:ext cx="8001000" cy="1219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Преносиоци Ерлихиозе на човека крпељи из родова: </a:t>
            </a:r>
            <a:r>
              <a:rPr lang="sr-Latn-RS" sz="2000" i="1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Amblyomma americanum, Dermacentor variabilis, Ixodes pacificus</a:t>
            </a:r>
            <a:endParaRPr lang="en-US" sz="2000" i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Picture Placeholder 4" descr="Ehrlichiosis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723550" y="1676400"/>
            <a:ext cx="7048850" cy="38416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>
                <a:solidFill>
                  <a:srgbClr val="FFFF00"/>
                </a:solidFill>
                <a:latin typeface="+mn-lt"/>
              </a:rPr>
              <a:t>Патогенетски механизми Хумане моноцитне Ерлихиозе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0" y="1524000"/>
            <a:ext cx="4267200" cy="4602163"/>
          </a:xfrm>
        </p:spPr>
        <p:txBody>
          <a:bodyPr>
            <a:noAutofit/>
          </a:bodyPr>
          <a:lstStyle/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Ерлихије су стриктно интрацелуларне бактерије које се размножавају унутар фагозома у цитоплазми домаћина</a:t>
            </a: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У ћелији преживљава захваљујући способности спречавања фузије заражених фагозома са лизозомом ћелије домаћина</a:t>
            </a: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Ћелија домаћин ове бактерије је  моноцит/макрофаг, лимфоцит или ређе неутрофил</a:t>
            </a:r>
            <a:endParaRPr lang="en-US" sz="20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Content Placeholder 4" descr="patoge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343400" y="2057400"/>
            <a:ext cx="4572000" cy="28416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185528"/>
            <a:ext cx="8001000" cy="73025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sr-Cyrl-RS" sz="2000" dirty="0">
                <a:latin typeface="+mn-lt"/>
              </a:rPr>
              <a:t>Морула је видљива електронским микроскопом између 5 и 7 дана</a:t>
            </a:r>
            <a:endParaRPr lang="en-US" sz="2000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7924800" cy="9144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sr-Cyrl-RS" sz="2000" b="1" dirty="0">
                <a:solidFill>
                  <a:srgbClr val="FFFF00"/>
                </a:solidFill>
              </a:rPr>
              <a:t>Хумана моноцитна Ерлихиоза- формирање моруле у ћелији домаћина</a:t>
            </a:r>
            <a:endParaRPr lang="en-US" sz="2000" b="1" dirty="0">
              <a:solidFill>
                <a:srgbClr val="FFFF00"/>
              </a:solidFill>
            </a:endParaRPr>
          </a:p>
        </p:txBody>
      </p:sp>
      <p:pic>
        <p:nvPicPr>
          <p:cNvPr id="8" name="Content Placeholder 7" descr="nrmicro2318-f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832850" y="1981200"/>
            <a:ext cx="5253750" cy="46171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0"/>
            <a:ext cx="5943600" cy="1295401"/>
          </a:xfrm>
        </p:spPr>
        <p:txBody>
          <a:bodyPr>
            <a:normAutofit/>
          </a:bodyPr>
          <a:lstStyle/>
          <a:p>
            <a:pPr algn="ctr"/>
            <a:r>
              <a:rPr lang="sr-Cyrl-RS" sz="3200" dirty="0">
                <a:solidFill>
                  <a:srgbClr val="00B0F0"/>
                </a:solidFill>
                <a:latin typeface="+mn-lt"/>
              </a:rPr>
              <a:t>Бабезиоза-етиологија</a:t>
            </a:r>
            <a:endParaRPr lang="en-US" sz="3200" dirty="0">
              <a:solidFill>
                <a:srgbClr val="00B0F0"/>
              </a:solidFill>
              <a:latin typeface="+mn-lt"/>
            </a:endParaRPr>
          </a:p>
        </p:txBody>
      </p:sp>
      <p:pic>
        <p:nvPicPr>
          <p:cNvPr id="5" name="Content Placeholder 4" descr="o-MALARIA-AUSTRIA-facebook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8227" r="18227"/>
          <a:stretch>
            <a:fillRect/>
          </a:stretch>
        </p:blipFill>
        <p:spPr>
          <a:xfrm>
            <a:off x="5029200" y="1447800"/>
            <a:ext cx="3733800" cy="3733800"/>
          </a:xfrm>
        </p:spPr>
      </p:pic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>
          <a:xfrm>
            <a:off x="152400" y="1905000"/>
            <a:ext cx="4800600" cy="4648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Протозоа, која припада реду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sr-Latn-RS" sz="2000" i="1" dirty="0">
                <a:latin typeface="Cambria Math" pitchFamily="18" charset="0"/>
                <a:ea typeface="Cambria Math" pitchFamily="18" charset="0"/>
              </a:rPr>
              <a:t>Piroplasmidora, 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familiji </a:t>
            </a:r>
            <a:r>
              <a:rPr lang="sr-Latn-RS" sz="2000" i="1" dirty="0">
                <a:latin typeface="Cambria Math" pitchFamily="18" charset="0"/>
                <a:ea typeface="Cambria Math" pitchFamily="18" charset="0"/>
              </a:rPr>
              <a:t>Babesiidae</a:t>
            </a:r>
          </a:p>
          <a:p>
            <a:endParaRPr lang="sr-Latn-RS" sz="2000" i="1" dirty="0">
              <a:latin typeface="Cambria Math" pitchFamily="18" charset="0"/>
              <a:ea typeface="Cambria Math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Постоји преко 100 врста ове фамилије, а у хуманој популацији најчешће:</a:t>
            </a:r>
          </a:p>
          <a:p>
            <a:pPr>
              <a:buFont typeface="Wingdings" pitchFamily="2" charset="2"/>
              <a:buChar char="ü"/>
            </a:pPr>
            <a:r>
              <a:rPr lang="it-IT" sz="2000" i="1" dirty="0">
                <a:latin typeface="Cambria Math" pitchFamily="18" charset="0"/>
                <a:ea typeface="Cambria Math" pitchFamily="18" charset="0"/>
              </a:rPr>
              <a:t>B. microti</a:t>
            </a:r>
            <a:r>
              <a:rPr lang="it-IT" sz="2000" dirty="0">
                <a:latin typeface="Cambria Math" pitchFamily="18" charset="0"/>
                <a:ea typeface="Cambria Math" pitchFamily="18" charset="0"/>
              </a:rPr>
              <a:t> </a:t>
            </a: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it-IT" sz="2000" i="1" dirty="0">
                <a:latin typeface="Cambria Math" pitchFamily="18" charset="0"/>
                <a:ea typeface="Cambria Math" pitchFamily="18" charset="0"/>
              </a:rPr>
              <a:t>B. duncani</a:t>
            </a:r>
            <a:r>
              <a:rPr lang="it-IT" sz="2000" dirty="0">
                <a:latin typeface="Cambria Math" pitchFamily="18" charset="0"/>
                <a:ea typeface="Cambria Math" pitchFamily="18" charset="0"/>
              </a:rPr>
              <a:t> </a:t>
            </a: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it-IT" sz="2000" i="1" dirty="0">
                <a:latin typeface="Cambria Math" pitchFamily="18" charset="0"/>
                <a:ea typeface="Cambria Math" pitchFamily="18" charset="0"/>
              </a:rPr>
              <a:t>B. divergens</a:t>
            </a:r>
            <a:r>
              <a:rPr lang="it-IT" sz="2000" dirty="0">
                <a:latin typeface="Cambria Math" pitchFamily="18" charset="0"/>
                <a:ea typeface="Cambria Math" pitchFamily="18" charset="0"/>
              </a:rPr>
              <a:t> </a:t>
            </a: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sr-Cyrl-RS" sz="2000" dirty="0">
              <a:latin typeface="Cambria" pitchFamily="18" charset="0"/>
            </a:endParaRPr>
          </a:p>
          <a:p>
            <a:pPr>
              <a:buClr>
                <a:srgbClr val="6EA0B0"/>
              </a:buClr>
              <a:buFont typeface="Wingdings" pitchFamily="2" charset="2"/>
              <a:buChar char="Ø"/>
            </a:pPr>
            <a:r>
              <a:rPr lang="sr-Cyrl-RS" sz="2000" i="1" dirty="0">
                <a:solidFill>
                  <a:srgbClr val="00B0F0"/>
                </a:solidFill>
                <a:latin typeface="Cambria" pitchFamily="18" charset="0"/>
              </a:rPr>
              <a:t>Паразитоза налик маларији</a:t>
            </a:r>
          </a:p>
          <a:p>
            <a:pPr lvl="0">
              <a:buClr>
                <a:srgbClr val="6EA0B0"/>
              </a:buClr>
            </a:pPr>
            <a:endParaRPr lang="en-US" sz="3000" dirty="0">
              <a:solidFill>
                <a:prstClr val="white"/>
              </a:solidFill>
            </a:endParaRPr>
          </a:p>
          <a:p>
            <a:pPr>
              <a:buNone/>
            </a:pPr>
            <a:endParaRPr lang="en-US" sz="2400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5105400"/>
            <a:ext cx="4268788" cy="838200"/>
          </a:xfrm>
        </p:spPr>
        <p:txBody>
          <a:bodyPr>
            <a:normAutofit fontScale="70000" lnSpcReduction="20000"/>
          </a:bodyPr>
          <a:lstStyle/>
          <a:p>
            <a:r>
              <a:rPr lang="sr-Cyrl-RS" dirty="0">
                <a:latin typeface="Cambria Math" pitchFamily="18" charset="0"/>
                <a:ea typeface="Cambria Math" pitchFamily="18" charset="0"/>
              </a:rPr>
              <a:t>Хумана моноцитна Ерлихиоза- </a:t>
            </a:r>
          </a:p>
          <a:p>
            <a:r>
              <a:rPr lang="sr-Cyrl-RS" dirty="0">
                <a:latin typeface="Cambria Math" pitchFamily="18" charset="0"/>
                <a:ea typeface="Cambria Math" pitchFamily="18" charset="0"/>
              </a:rPr>
              <a:t> циклус</a:t>
            </a:r>
            <a:r>
              <a:rPr lang="sr-Latn-RS" i="1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  <a:cs typeface="Calibri" pitchFamily="34" charset="0"/>
              </a:rPr>
              <a:t> Ehrlichia chaffeensis</a:t>
            </a:r>
            <a:r>
              <a:rPr lang="sr-Cyrl-RS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  <a:cs typeface="Calibri" pitchFamily="34" charset="0"/>
              </a:rPr>
              <a:t>  </a:t>
            </a:r>
            <a:r>
              <a:rPr lang="sr-Cyrl-RS" dirty="0">
                <a:latin typeface="Cambria Math" pitchFamily="18" charset="0"/>
                <a:ea typeface="Cambria Math" pitchFamily="18" charset="0"/>
                <a:cs typeface="Calibri" pitchFamily="34" charset="0"/>
              </a:rPr>
              <a:t>и формирање моруле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495801" y="5105400"/>
            <a:ext cx="4648200" cy="609600"/>
          </a:xfrm>
        </p:spPr>
        <p:txBody>
          <a:bodyPr>
            <a:normAutofit fontScale="55000" lnSpcReduction="20000"/>
          </a:bodyPr>
          <a:lstStyle/>
          <a:p>
            <a:r>
              <a:rPr lang="sr-Cyrl-RS" sz="2900" dirty="0">
                <a:latin typeface="Cambria Math" pitchFamily="18" charset="0"/>
                <a:ea typeface="Cambria Math" pitchFamily="18" charset="0"/>
              </a:rPr>
              <a:t>Избегавање имунског одговора- блокирањем </a:t>
            </a:r>
          </a:p>
          <a:p>
            <a:r>
              <a:rPr lang="sr-Latn-RS" sz="2900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INF-</a:t>
            </a:r>
            <a:r>
              <a:rPr lang="el-GR" sz="2900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γ</a:t>
            </a:r>
            <a:r>
              <a:rPr lang="sr-Latn-RS" sz="2900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sr-Cyrl-RS" sz="2900" dirty="0">
                <a:latin typeface="Cambria Math" pitchFamily="18" charset="0"/>
                <a:ea typeface="Cambria Math" pitchFamily="18" charset="0"/>
              </a:rPr>
              <a:t>сигналног пута</a:t>
            </a:r>
            <a:endParaRPr lang="en-US" sz="2900" dirty="0">
              <a:latin typeface="Cambria Math" pitchFamily="18" charset="0"/>
              <a:ea typeface="Cambria Math" pitchFamily="18" charset="0"/>
            </a:endParaRPr>
          </a:p>
          <a:p>
            <a:endParaRPr lang="en-US" dirty="0"/>
          </a:p>
        </p:txBody>
      </p:sp>
      <p:pic>
        <p:nvPicPr>
          <p:cNvPr id="8" name="Content Placeholder 7" descr="EhrlichiaDrawing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28600" y="914400"/>
            <a:ext cx="4080582" cy="32220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Content Placeholder 6" descr="INF GAMA.pn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572000" y="1219200"/>
            <a:ext cx="4455398" cy="2743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>
                <a:solidFill>
                  <a:srgbClr val="FFFF00"/>
                </a:solidFill>
                <a:latin typeface="+mn-lt"/>
              </a:rPr>
              <a:t>Клиничка слика</a:t>
            </a:r>
            <a:r>
              <a:rPr lang="sr-Latn-RS" sz="2800" dirty="0">
                <a:solidFill>
                  <a:srgbClr val="FFFF00"/>
                </a:solidFill>
                <a:latin typeface="+mn-lt"/>
              </a:rPr>
              <a:t> </a:t>
            </a:r>
            <a:r>
              <a:rPr lang="sr-Cyrl-RS" sz="2800" dirty="0">
                <a:solidFill>
                  <a:srgbClr val="FFFF00"/>
                </a:solidFill>
                <a:latin typeface="+mn-lt"/>
              </a:rPr>
              <a:t>Хумане моноцитне Ерлихиозе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772400" cy="4525963"/>
          </a:xfrm>
        </p:spPr>
        <p:txBody>
          <a:bodyPr>
            <a:normAutofit/>
          </a:bodyPr>
          <a:lstStyle/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Инкубација 3-12 дана</a:t>
            </a: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Клиничка слика обухвата код највећег броја болесника температуру, главобољу, болове у костима и мишићима</a:t>
            </a: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Код мањег броја гастроинтестиналне тегобе, конфузија и оспа код 50%</a:t>
            </a: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Тешка клиничка слика код имунокомпринованих</a:t>
            </a:r>
          </a:p>
          <a:p>
            <a:pPr>
              <a:buNone/>
            </a:pP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Тешке манифестације обухватају:</a:t>
            </a:r>
          </a:p>
          <a:p>
            <a:pPr>
              <a:buFont typeface="Wingdings" pitchFamily="2" charset="2"/>
              <a:buChar char="ü"/>
            </a:pPr>
            <a:r>
              <a:rPr lang="sr-Cyrl-CS" sz="2000" dirty="0">
                <a:latin typeface="Cambria Math" pitchFamily="18" charset="0"/>
                <a:ea typeface="Cambria Math" pitchFamily="18" charset="0"/>
              </a:rPr>
              <a:t>Токсични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 шок синдром, респираторни дистрес синдром, менингоенцефалитис, срчано попуштање, крварење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>
                <a:solidFill>
                  <a:srgbClr val="FFFF00"/>
                </a:solidFill>
                <a:latin typeface="+mn-lt"/>
              </a:rPr>
              <a:t>Оспа код Хумане моноцитне Ерлихиозе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5" name="Content Placeholder 4" descr="912-3_default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2209800"/>
            <a:ext cx="4691141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Content Placeholder 5" descr="ehrlichiosis-5911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57800" y="2209800"/>
            <a:ext cx="3583035" cy="31833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400" dirty="0">
                <a:solidFill>
                  <a:srgbClr val="FFFF00"/>
                </a:solidFill>
                <a:latin typeface="+mn-lt"/>
              </a:rPr>
              <a:t>Дијагноза Хумане лимоцитне Ерлихиозе</a:t>
            </a:r>
            <a:endParaRPr lang="en-US" sz="24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6019800" cy="5029200"/>
          </a:xfrm>
        </p:spPr>
        <p:txBody>
          <a:bodyPr>
            <a:normAutofit lnSpcReduction="10000"/>
          </a:bodyPr>
          <a:lstStyle/>
          <a:p>
            <a:r>
              <a:rPr lang="sr-Cyrl-R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Анамнеза: 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убод крпеља у ендемском подручју</a:t>
            </a:r>
            <a:endParaRPr lang="sr-Latn-RS" sz="2000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Основне лабораторијске анализе: 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леукопенија, тромбоцитопенија, повишене вредности аминотрансфераза</a:t>
            </a:r>
            <a:endParaRPr lang="sr-Latn-RS" sz="2000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Размаз периферне крви- 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морула се региструје код </a:t>
            </a:r>
            <a:r>
              <a:rPr lang="en-US" sz="2000" dirty="0">
                <a:latin typeface="Cambria Math" pitchFamily="18" charset="0"/>
                <a:ea typeface="Cambria Math" pitchFamily="18" charset="0"/>
              </a:rPr>
              <a:t>&lt;10%</a:t>
            </a:r>
            <a:endParaRPr lang="sr-Latn-RS" sz="2000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en-U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en-U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PCR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 (</a:t>
            </a:r>
            <a:r>
              <a:rPr lang="sr-Latn-RS" sz="2000" i="1" dirty="0">
                <a:latin typeface="Cambria Math" pitchFamily="18" charset="0"/>
                <a:ea typeface="Cambria Math" pitchFamily="18" charset="0"/>
              </a:rPr>
              <a:t>Polymerase chain reaction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)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 метода</a:t>
            </a:r>
            <a:endParaRPr lang="sr-Latn-RS" sz="2000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en-U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C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Серолошка</a:t>
            </a:r>
            <a:r>
              <a:rPr lang="sr-Cyrl-R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 дијагностика 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(пораст антитела има ретроспективну улогу)</a:t>
            </a:r>
            <a:endParaRPr lang="sr-Latn-RS" sz="2000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sr-Latn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Тест индиректне имунофлоресценције </a:t>
            </a:r>
            <a:r>
              <a:rPr lang="en-U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IFA</a:t>
            </a:r>
          </a:p>
        </p:txBody>
      </p:sp>
      <p:pic>
        <p:nvPicPr>
          <p:cNvPr id="7" name="Content Placeholder 6" descr="B9781416061304000264_f026-001-978141606130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867144" y="0"/>
            <a:ext cx="2276856" cy="685800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>
                <a:solidFill>
                  <a:srgbClr val="FFFF00"/>
                </a:solidFill>
                <a:latin typeface="+mn-lt"/>
              </a:rPr>
              <a:t>Лечење</a:t>
            </a:r>
            <a:r>
              <a:rPr lang="en-US" sz="2800" dirty="0">
                <a:solidFill>
                  <a:srgbClr val="FFFF00"/>
                </a:solidFill>
                <a:latin typeface="+mn-lt"/>
              </a:rPr>
              <a:t> </a:t>
            </a:r>
            <a:r>
              <a:rPr lang="sr-Cyrl-CS" sz="2800" dirty="0">
                <a:solidFill>
                  <a:srgbClr val="FFFF00"/>
                </a:solidFill>
                <a:latin typeface="+mn-lt"/>
              </a:rPr>
              <a:t>Хумане</a:t>
            </a:r>
            <a:r>
              <a:rPr lang="sr-Cyrl-RS" sz="2800" dirty="0">
                <a:solidFill>
                  <a:srgbClr val="FFFF00"/>
                </a:solidFill>
                <a:latin typeface="+mn-lt"/>
              </a:rPr>
              <a:t> моноцитне Ерлихиозе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2133600"/>
            <a:ext cx="4953000" cy="3992563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ü"/>
            </a:pPr>
            <a:r>
              <a:rPr lang="sr-Cyrl-CS" sz="2000" dirty="0">
                <a:latin typeface="Cambria Math" pitchFamily="18" charset="0"/>
                <a:ea typeface="Cambria Math" pitchFamily="18" charset="0"/>
              </a:rPr>
              <a:t>О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сновни лек избора је </a:t>
            </a:r>
            <a:r>
              <a:rPr lang="sr-Latn-R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Doxiciklin 100mg 2x1 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per os 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или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 i.v.</a:t>
            </a:r>
          </a:p>
          <a:p>
            <a:pPr lvl="1">
              <a:buFont typeface="Wingdings" pitchFamily="2" charset="2"/>
              <a:buChar char="ü"/>
            </a:pP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Такође се може дати и </a:t>
            </a:r>
            <a:r>
              <a:rPr lang="sr-Latn-R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Tetraciklin</a:t>
            </a:r>
            <a:r>
              <a:rPr lang="sr-Cyrl-R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 250-500</a:t>
            </a:r>
            <a:r>
              <a:rPr lang="sr-Latn-R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mg/6h</a:t>
            </a:r>
          </a:p>
          <a:p>
            <a:pPr lvl="1">
              <a:buFont typeface="Wingdings" pitchFamily="2" charset="2"/>
              <a:buChar char="ü"/>
            </a:pPr>
            <a:endParaRPr lang="sr-Latn-RS" sz="2000" dirty="0">
              <a:latin typeface="Cambria Math" pitchFamily="18" charset="0"/>
              <a:ea typeface="Cambria Math" pitchFamily="18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У случају контраиндикација на 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Doxiciklin 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може се дати и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sr-Latn-RS" sz="2000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Rifampicin </a:t>
            </a:r>
            <a:endParaRPr lang="en-US" sz="2000" dirty="0">
              <a:solidFill>
                <a:schemeClr val="accent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Content Placeholder 4" descr="Ehrlichia-and-Anaplasma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181600" y="1981200"/>
            <a:ext cx="3657600" cy="38147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0" y="3886200"/>
            <a:ext cx="5638800" cy="2438400"/>
          </a:xfrm>
        </p:spPr>
        <p:txBody>
          <a:bodyPr>
            <a:normAutofit/>
          </a:bodyPr>
          <a:lstStyle/>
          <a:p>
            <a:r>
              <a:rPr lang="sr-Cyrl-RS" sz="4000" dirty="0">
                <a:solidFill>
                  <a:srgbClr val="FFFF00"/>
                </a:solidFill>
              </a:rPr>
              <a:t>Зика грозница</a:t>
            </a:r>
            <a:endParaRPr lang="en-US" sz="4000" dirty="0">
              <a:solidFill>
                <a:srgbClr val="FFFF00"/>
              </a:solidFill>
            </a:endParaRPr>
          </a:p>
        </p:txBody>
      </p:sp>
      <p:pic>
        <p:nvPicPr>
          <p:cNvPr id="10" name="Content Placeholder 9" descr="index.pn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874771" y="2971800"/>
            <a:ext cx="5116829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Content Placeholder 8" descr="images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304800" y="228600"/>
            <a:ext cx="4114800" cy="25321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 descr="D:\predavanja tropske\zika virus\mikrocefalij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81000"/>
            <a:ext cx="3983264" cy="22380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>
                <a:solidFill>
                  <a:srgbClr val="FFFF00"/>
                </a:solidFill>
                <a:latin typeface="+mn-lt"/>
              </a:rPr>
              <a:t>Зика грозница</a:t>
            </a:r>
            <a:endParaRPr lang="en-US" sz="32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62484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sr-Cyrl-RS" sz="2000" dirty="0"/>
              <a:t>Зика вирус припада фамилији </a:t>
            </a:r>
            <a:r>
              <a:rPr lang="sr-Latn-RS" sz="2000" i="1" dirty="0">
                <a:solidFill>
                  <a:srgbClr val="FFFF00"/>
                </a:solidFill>
              </a:rPr>
              <a:t>Flavivirida</a:t>
            </a:r>
            <a:r>
              <a:rPr lang="sr-Cyrl-RS" sz="2000" i="1" dirty="0">
                <a:solidFill>
                  <a:srgbClr val="FFFF00"/>
                </a:solidFill>
              </a:rPr>
              <a:t>е</a:t>
            </a:r>
          </a:p>
          <a:p>
            <a:pPr>
              <a:buFont typeface="Wingdings" pitchFamily="2" charset="2"/>
              <a:buChar char="Ø"/>
            </a:pPr>
            <a:r>
              <a:rPr lang="sr-Cyrl-RS" sz="2000" dirty="0"/>
              <a:t>Изолован је 1947. у Зика шумама у Уганди</a:t>
            </a:r>
          </a:p>
          <a:p>
            <a:pPr>
              <a:buNone/>
            </a:pPr>
            <a:endParaRPr lang="sr-Cyrl-RS" sz="2000" dirty="0"/>
          </a:p>
          <a:p>
            <a:pPr>
              <a:buNone/>
            </a:pPr>
            <a:endParaRPr lang="sr-Cyrl-RS" sz="2000" dirty="0"/>
          </a:p>
          <a:p>
            <a:pPr>
              <a:buFont typeface="Wingdings" pitchFamily="2" charset="2"/>
              <a:buChar char="Ø"/>
            </a:pPr>
            <a:r>
              <a:rPr lang="sr-Cyrl-CS" sz="2000" dirty="0"/>
              <a:t>Један</a:t>
            </a:r>
            <a:r>
              <a:rPr lang="sr-Cyrl-RS" sz="2000" dirty="0"/>
              <a:t> од најважнијих преносиоца су комараци:</a:t>
            </a:r>
            <a:r>
              <a:rPr lang="sr-Latn-RS" sz="2000" dirty="0"/>
              <a:t> </a:t>
            </a:r>
            <a:r>
              <a:rPr lang="sr-Latn-RS" sz="2000" i="1" dirty="0">
                <a:solidFill>
                  <a:srgbClr val="FFFF00"/>
                </a:solidFill>
              </a:rPr>
              <a:t>Aedes Aeguypti  </a:t>
            </a:r>
            <a:r>
              <a:rPr lang="sr-Cyrl-RS" sz="2000" dirty="0"/>
              <a:t>и </a:t>
            </a:r>
            <a:r>
              <a:rPr lang="sr-Latn-RS" sz="2000" dirty="0"/>
              <a:t> </a:t>
            </a:r>
            <a:r>
              <a:rPr lang="sr-Latn-RS" sz="2000" i="1" dirty="0">
                <a:solidFill>
                  <a:srgbClr val="FFFF00"/>
                </a:solidFill>
              </a:rPr>
              <a:t>Aedes alpopictus</a:t>
            </a:r>
            <a:endParaRPr lang="sr-Cyrl-RS" sz="2000" i="1" dirty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sr-Cyrl-RS" sz="2000" dirty="0"/>
              <a:t>Остали начини трансмисије:</a:t>
            </a:r>
          </a:p>
          <a:p>
            <a:pPr marL="756000">
              <a:buFont typeface="Wingdings" pitchFamily="2" charset="2"/>
              <a:buChar char="ü"/>
            </a:pPr>
            <a:r>
              <a:rPr lang="sr-Cyrl-CS" sz="2000" dirty="0">
                <a:solidFill>
                  <a:srgbClr val="FFFF00"/>
                </a:solidFill>
              </a:rPr>
              <a:t>С</a:t>
            </a:r>
            <a:r>
              <a:rPr lang="sr-Cyrl-RS" sz="2000" dirty="0">
                <a:solidFill>
                  <a:srgbClr val="FFFF00"/>
                </a:solidFill>
              </a:rPr>
              <a:t>ексуална трансмисија</a:t>
            </a:r>
          </a:p>
          <a:p>
            <a:pPr marL="756000">
              <a:buFont typeface="Wingdings" pitchFamily="2" charset="2"/>
              <a:buChar char="ü"/>
            </a:pPr>
            <a:r>
              <a:rPr lang="sr-Cyrl-RS" sz="2000" dirty="0">
                <a:solidFill>
                  <a:srgbClr val="FFFF00"/>
                </a:solidFill>
              </a:rPr>
              <a:t>Трансфузија крви</a:t>
            </a:r>
          </a:p>
          <a:p>
            <a:pPr marL="756000">
              <a:buFont typeface="Wingdings" pitchFamily="2" charset="2"/>
              <a:buChar char="ü"/>
            </a:pPr>
            <a:r>
              <a:rPr lang="sr-Cyrl-RS" sz="2000" dirty="0">
                <a:solidFill>
                  <a:srgbClr val="FFFF00"/>
                </a:solidFill>
              </a:rPr>
              <a:t>Вертикална трансмисија                        </a:t>
            </a:r>
            <a:endParaRPr lang="en-US" sz="2000" dirty="0">
              <a:solidFill>
                <a:srgbClr val="FFFF00"/>
              </a:solidFill>
            </a:endParaRPr>
          </a:p>
        </p:txBody>
      </p:sp>
      <p:pic>
        <p:nvPicPr>
          <p:cNvPr id="5" name="Content Placeholder 4" descr="images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29200" y="4343400"/>
            <a:ext cx="3686175" cy="20711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truktura zika virus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65629" y="1"/>
            <a:ext cx="9209629" cy="6846516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zik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278855" cy="3200400"/>
          </a:xfrm>
        </p:spPr>
      </p:pic>
      <p:pic>
        <p:nvPicPr>
          <p:cNvPr id="1026" name="Picture 2" descr="D:\predavanja tropske\zika virus\C0292157-Zika_virus,_molecular_structu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719711"/>
            <a:ext cx="3886199" cy="3138289"/>
          </a:xfrm>
          <a:prstGeom prst="rect">
            <a:avLst/>
          </a:prstGeom>
          <a:noFill/>
        </p:spPr>
      </p:pic>
      <p:pic>
        <p:nvPicPr>
          <p:cNvPr id="1027" name="Picture 3" descr="D:\predavanja tropske\zika virus\zika-virus-molecule-SciSourc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158388" y="3200400"/>
            <a:ext cx="6492388" cy="3657601"/>
          </a:xfrm>
          <a:prstGeom prst="rect">
            <a:avLst/>
          </a:prstGeom>
          <a:noFill/>
        </p:spPr>
      </p:pic>
      <p:pic>
        <p:nvPicPr>
          <p:cNvPr id="1028" name="Picture 4" descr="D:\predavanja tropske\zika virus\3d-model-zika.2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1" y="0"/>
            <a:ext cx="3886200" cy="3886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>
                <a:latin typeface="+mn-lt"/>
              </a:rPr>
              <a:t>Историјска дистрибуција </a:t>
            </a:r>
            <a:r>
              <a:rPr lang="sr-Latn-RS" sz="2800" dirty="0">
                <a:latin typeface="+mn-lt"/>
              </a:rPr>
              <a:t>Zika virusa </a:t>
            </a:r>
            <a:r>
              <a:rPr lang="sr-Cyrl-RS" sz="2800" dirty="0">
                <a:latin typeface="+mn-lt"/>
              </a:rPr>
              <a:t>у периоду од 1947-2016. године</a:t>
            </a:r>
            <a:endParaRPr lang="en-US" sz="2800" dirty="0">
              <a:latin typeface="+mn-lt"/>
            </a:endParaRPr>
          </a:p>
        </p:txBody>
      </p:sp>
      <p:pic>
        <p:nvPicPr>
          <p:cNvPr id="4" name="Content Placeholder 3" descr="bolja rezolucij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158" y="1676399"/>
            <a:ext cx="9145158" cy="536320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8077200" cy="73025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3100" dirty="0">
                <a:latin typeface="+mn-lt"/>
              </a:rPr>
              <a:t>Географска дистрибуција </a:t>
            </a:r>
            <a:r>
              <a:rPr lang="sr-Latn-RS" sz="3100" i="1" dirty="0">
                <a:latin typeface="+mn-lt"/>
              </a:rPr>
              <a:t>Babesiosis spp</a:t>
            </a:r>
            <a:r>
              <a:rPr lang="sr-Latn-RS" sz="3200" i="1" dirty="0"/>
              <a:t>. </a:t>
            </a:r>
            <a:endParaRPr lang="en-US" sz="3200" i="1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2"/>
          </p:nvPr>
        </p:nvSpPr>
        <p:spPr>
          <a:xfrm>
            <a:off x="228600" y="5715000"/>
            <a:ext cx="8915400" cy="838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sr-Latn-RS" sz="2000" dirty="0"/>
              <a:t>  </a:t>
            </a:r>
            <a:r>
              <a:rPr lang="sr-Cyrl-RS" sz="2000" dirty="0">
                <a:latin typeface="Cambria" pitchFamily="18" charset="0"/>
              </a:rPr>
              <a:t>Преносилац бабезиозе на човека  крпељи из родова:</a:t>
            </a:r>
            <a:r>
              <a:rPr lang="sr-Latn-RS" sz="2000" dirty="0">
                <a:latin typeface="Cambria" pitchFamily="18" charset="0"/>
              </a:rPr>
              <a:t> </a:t>
            </a:r>
            <a:r>
              <a:rPr lang="sr-Latn-RS" sz="2000" i="1" dirty="0">
                <a:solidFill>
                  <a:srgbClr val="FFFF00"/>
                </a:solidFill>
                <a:latin typeface="Cambria" pitchFamily="18" charset="0"/>
              </a:rPr>
              <a:t>Ixodes scapularis, </a:t>
            </a:r>
            <a:r>
              <a:rPr lang="sr-Latn-RS" sz="2000" i="1" dirty="0">
                <a:solidFill>
                  <a:srgbClr val="00B0F0"/>
                </a:solidFill>
                <a:latin typeface="Cambria" pitchFamily="18" charset="0"/>
              </a:rPr>
              <a:t>Ixodes </a:t>
            </a:r>
            <a:r>
              <a:rPr lang="en-US" sz="2000" i="1" dirty="0">
                <a:solidFill>
                  <a:srgbClr val="00B0F0"/>
                </a:solidFill>
                <a:latin typeface="Cambria" pitchFamily="18" charset="0"/>
              </a:rPr>
              <a:t>R</a:t>
            </a:r>
            <a:r>
              <a:rPr lang="sr-Latn-RS" sz="2000" i="1" dirty="0">
                <a:solidFill>
                  <a:srgbClr val="00B0F0"/>
                </a:solidFill>
                <a:latin typeface="Cambria" pitchFamily="18" charset="0"/>
              </a:rPr>
              <a:t>icinus</a:t>
            </a:r>
            <a:r>
              <a:rPr lang="sr-Latn-RS" sz="2000" i="1" dirty="0">
                <a:solidFill>
                  <a:srgbClr val="FFFF00"/>
                </a:solidFill>
                <a:latin typeface="Cambria" pitchFamily="18" charset="0"/>
              </a:rPr>
              <a:t>,</a:t>
            </a:r>
            <a:r>
              <a:rPr lang="sr-Cyrl-RS" sz="2000" i="1" dirty="0">
                <a:solidFill>
                  <a:srgbClr val="FFFF00"/>
                </a:solidFill>
                <a:latin typeface="Cambria" pitchFamily="18" charset="0"/>
              </a:rPr>
              <a:t> </a:t>
            </a:r>
            <a:r>
              <a:rPr lang="sr-Latn-RS" sz="2000" i="1" dirty="0">
                <a:solidFill>
                  <a:srgbClr val="FFFF00"/>
                </a:solidFill>
                <a:latin typeface="Cambria" pitchFamily="18" charset="0"/>
              </a:rPr>
              <a:t>Ixodes Persculatus</a:t>
            </a:r>
            <a:endParaRPr lang="en-US" sz="2000" i="1" dirty="0">
              <a:solidFill>
                <a:srgbClr val="FFFF00"/>
              </a:solidFill>
              <a:latin typeface="Cambria" pitchFamily="18" charset="0"/>
            </a:endParaRPr>
          </a:p>
        </p:txBody>
      </p:sp>
      <p:pic>
        <p:nvPicPr>
          <p:cNvPr id="2050" name="Picture 2" descr="D:\predavanja tropske\Babezioza\geografij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52450" y="2125286"/>
            <a:ext cx="7905750" cy="3122989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5257800"/>
            <a:ext cx="9067800" cy="13716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edg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200" dirty="0">
                <a:solidFill>
                  <a:srgbClr val="FFFF00"/>
                </a:solidFill>
                <a:latin typeface="+mn-lt"/>
              </a:rPr>
              <a:t>Трансмисија вируса на човека</a:t>
            </a:r>
            <a:endParaRPr lang="en-US" sz="32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Content Placeholder 3" descr="live circl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00200"/>
            <a:ext cx="7924800" cy="44577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0"/>
            <a:ext cx="7772400" cy="1265238"/>
          </a:xfrm>
        </p:spPr>
        <p:txBody>
          <a:bodyPr>
            <a:normAutofit/>
          </a:bodyPr>
          <a:lstStyle/>
          <a:p>
            <a:r>
              <a:rPr lang="sr-Cyrl-RS" sz="2800" dirty="0">
                <a:solidFill>
                  <a:srgbClr val="FFFF00"/>
                </a:solidFill>
                <a:latin typeface="+mn-lt"/>
              </a:rPr>
              <a:t>Животни циклус вируса у комарцу</a:t>
            </a:r>
            <a:r>
              <a:rPr lang="sr-Latn-RS" sz="2800" dirty="0">
                <a:solidFill>
                  <a:srgbClr val="FFFF00"/>
                </a:solidFill>
                <a:latin typeface="+mn-lt"/>
              </a:rPr>
              <a:t/>
            </a:r>
            <a:br>
              <a:rPr lang="sr-Latn-RS" sz="2800" dirty="0">
                <a:solidFill>
                  <a:srgbClr val="FFFF00"/>
                </a:solidFill>
                <a:latin typeface="+mn-lt"/>
              </a:rPr>
            </a:br>
            <a:r>
              <a:rPr lang="sr-Cyrl-RS" sz="2800" dirty="0">
                <a:solidFill>
                  <a:srgbClr val="FFFF00"/>
                </a:solidFill>
                <a:latin typeface="+mn-lt"/>
              </a:rPr>
              <a:t> и човеку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Content Placeholder 3" descr="zika live cirku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26407" y="2057400"/>
            <a:ext cx="4387093" cy="3657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04800" y="1752600"/>
            <a:ext cx="4114800" cy="5105400"/>
          </a:xfrm>
        </p:spPr>
        <p:txBody>
          <a:bodyPr>
            <a:normAutofit/>
          </a:bodyPr>
          <a:lstStyle/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Репликација вируса се најпре обавља у дигестивном тракту комараца</a:t>
            </a:r>
          </a:p>
          <a:p>
            <a:pPr>
              <a:buNone/>
            </a:pP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Након 5-10 дана се може наћи у пљувачки комараца</a:t>
            </a:r>
          </a:p>
          <a:p>
            <a:pPr>
              <a:buNone/>
            </a:pP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Након инокулације у кожу кератиноците, фибробласте и </a:t>
            </a:r>
            <a:r>
              <a:rPr lang="sr-Latn-RS" sz="2000" i="1" dirty="0">
                <a:latin typeface="Cambria Math" pitchFamily="18" charset="0"/>
                <a:ea typeface="Cambria Math" pitchFamily="18" charset="0"/>
              </a:rPr>
              <a:t>L</a:t>
            </a:r>
            <a:r>
              <a:rPr lang="en-US" sz="2000" i="1" dirty="0" err="1">
                <a:latin typeface="Cambria Math" pitchFamily="18" charset="0"/>
                <a:ea typeface="Cambria Math" pitchFamily="18" charset="0"/>
              </a:rPr>
              <a:t>angerhans</a:t>
            </a:r>
            <a:r>
              <a:rPr lang="sr-Latn-RS" sz="2000" i="1" dirty="0">
                <a:latin typeface="Cambria Math" pitchFamily="18" charset="0"/>
                <a:ea typeface="Cambria Math" pitchFamily="18" charset="0"/>
              </a:rPr>
              <a:t>-ov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e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 ћелије</a:t>
            </a:r>
          </a:p>
          <a:p>
            <a:pPr>
              <a:buNone/>
            </a:pP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Шири се на лимфне и крвне судове</a:t>
            </a:r>
            <a:endParaRPr lang="en-US" sz="20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052" name="Picture 4" descr="D:\predavanja tropske\zika virus\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25" y="0"/>
            <a:ext cx="2619375" cy="1743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>
                <a:solidFill>
                  <a:srgbClr val="FFFF00"/>
                </a:solidFill>
                <a:latin typeface="+mn-lt"/>
              </a:rPr>
              <a:t>Клиничке манифестације</a:t>
            </a:r>
            <a:endParaRPr lang="en-US" sz="32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724400" cy="4525963"/>
          </a:xfrm>
        </p:spPr>
        <p:txBody>
          <a:bodyPr>
            <a:normAutofit/>
          </a:bodyPr>
          <a:lstStyle/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Асимптоматски облик</a:t>
            </a:r>
            <a:endParaRPr lang="sr-Latn-RS" sz="2000" dirty="0">
              <a:latin typeface="Cambria Math" pitchFamily="18" charset="0"/>
              <a:ea typeface="Cambria Math" pitchFamily="18" charset="0"/>
            </a:endParaRPr>
          </a:p>
          <a:p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Зика грозница обухвата температуру, коњунктивитис, болове у зглобовима, главобољу, раш</a:t>
            </a: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Симптоми трају до седам дана</a:t>
            </a:r>
          </a:p>
          <a:p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Компликације: </a:t>
            </a:r>
            <a:r>
              <a:rPr lang="sr-Latn-RS" sz="2000" i="1" dirty="0" err="1">
                <a:latin typeface="Cambria Math" pitchFamily="18" charset="0"/>
                <a:ea typeface="Cambria Math" pitchFamily="18" charset="0"/>
              </a:rPr>
              <a:t>G</a:t>
            </a:r>
            <a:r>
              <a:rPr lang="en-US" sz="2000" i="1" dirty="0" err="1">
                <a:latin typeface="Cambria Math" pitchFamily="18" charset="0"/>
                <a:ea typeface="Cambria Math" pitchFamily="18" charset="0"/>
              </a:rPr>
              <a:t>uillain</a:t>
            </a:r>
            <a:r>
              <a:rPr lang="en-US" sz="2000" i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sz="2000" i="1" dirty="0" err="1">
                <a:latin typeface="Cambria Math" pitchFamily="18" charset="0"/>
                <a:ea typeface="Cambria Math" pitchFamily="18" charset="0"/>
              </a:rPr>
              <a:t>barre</a:t>
            </a:r>
            <a:r>
              <a:rPr lang="sr-Latn-RS" sz="2000" i="1" dirty="0">
                <a:latin typeface="Cambria Math" pitchFamily="18" charset="0"/>
                <a:ea typeface="Cambria Math" pitchFamily="18" charset="0"/>
              </a:rPr>
              <a:t> sy</a:t>
            </a:r>
            <a:endParaRPr lang="sr-Cyrl-RS" sz="2000" i="1" dirty="0">
              <a:latin typeface="Cambria Math" pitchFamily="18" charset="0"/>
              <a:ea typeface="Cambria Math" pitchFamily="18" charset="0"/>
            </a:endParaRPr>
          </a:p>
          <a:p>
            <a:endParaRPr lang="sr-Cyrl-RS" sz="2000" i="1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Током трудноће настају оштећења 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CNS-a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 плода, међу којима најчешће микроцефалија</a:t>
            </a:r>
            <a:endParaRPr lang="en-US" sz="20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7" name="Content Placeholder 6" descr="symptoms285x28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34000" y="1981200"/>
            <a:ext cx="3619500" cy="361950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>
                <a:solidFill>
                  <a:srgbClr val="FFFF00"/>
                </a:solidFill>
                <a:latin typeface="+mn-lt"/>
              </a:rPr>
              <a:t>Оштећење </a:t>
            </a:r>
            <a:r>
              <a:rPr lang="sr-Latn-RS" sz="2800" dirty="0">
                <a:solidFill>
                  <a:srgbClr val="FFFF00"/>
                </a:solidFill>
                <a:latin typeface="+mn-lt"/>
              </a:rPr>
              <a:t>CNS-a </a:t>
            </a:r>
            <a:r>
              <a:rPr lang="sr-Cyrl-RS" sz="2800" dirty="0">
                <a:solidFill>
                  <a:srgbClr val="FFFF00"/>
                </a:solidFill>
                <a:latin typeface="+mn-lt"/>
              </a:rPr>
              <a:t>плода код</a:t>
            </a:r>
            <a:r>
              <a:rPr lang="sr-Latn-RS" sz="2800" dirty="0">
                <a:solidFill>
                  <a:srgbClr val="FFFF00"/>
                </a:solidFill>
                <a:latin typeface="+mn-lt"/>
              </a:rPr>
              <a:t> </a:t>
            </a:r>
            <a:r>
              <a:rPr lang="sr-Cyrl-RS" sz="2800" dirty="0">
                <a:solidFill>
                  <a:srgbClr val="FFFF00"/>
                </a:solidFill>
                <a:latin typeface="+mn-lt"/>
              </a:rPr>
              <a:t>инфекције</a:t>
            </a:r>
            <a:r>
              <a:rPr lang="sr-Latn-RS" sz="2800" dirty="0">
                <a:solidFill>
                  <a:srgbClr val="FFFF00"/>
                </a:solidFill>
                <a:latin typeface="+mn-lt"/>
              </a:rPr>
              <a:t> Zika virus</a:t>
            </a:r>
            <a:r>
              <a:rPr lang="sr-Cyrl-RS" sz="2800" dirty="0">
                <a:solidFill>
                  <a:srgbClr val="FFFF00"/>
                </a:solidFill>
                <a:latin typeface="+mn-lt"/>
              </a:rPr>
              <a:t>ом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>
          <a:xfrm>
            <a:off x="381001" y="5029200"/>
            <a:ext cx="8305800" cy="16002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 Интеракција између 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RNK-a 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вирусног генома 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Zika virusa 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и 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RNK-a 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везујућег протеина 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MSI-1 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који је снажно експримиран на прогениторским неуралним ћелијама може објаснити   учесталост инфекције феталних неурона и појаву микроцефалије</a:t>
            </a:r>
            <a:endParaRPr lang="en-US" sz="20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9" name="Content Placeholder 8" descr="2-zika-virus-infecting-neuron-kateryna-kon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28600" y="1981200"/>
            <a:ext cx="4241403" cy="282760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Content Placeholder 9" descr="F1.large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800600" y="2035373"/>
            <a:ext cx="3971608" cy="28235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>
                <a:solidFill>
                  <a:srgbClr val="FFFF00"/>
                </a:solidFill>
                <a:latin typeface="+mn-lt"/>
              </a:rPr>
              <a:t>Оспа код Зика грознице</a:t>
            </a:r>
            <a:endParaRPr lang="en-US" sz="32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7" name="Content Placeholder 6" descr="ospa 1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00200"/>
            <a:ext cx="2590800" cy="3482258"/>
          </a:xfrm>
        </p:spPr>
      </p:pic>
      <p:pic>
        <p:nvPicPr>
          <p:cNvPr id="8" name="Content Placeholder 7" descr="ospa 2.pn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867400" y="1600200"/>
            <a:ext cx="2743200" cy="3682696"/>
          </a:xfrm>
        </p:spPr>
      </p:pic>
      <p:pic>
        <p:nvPicPr>
          <p:cNvPr id="3074" name="Picture 2" descr="D:\predavanja tropske\zika virus\ospa 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3380382"/>
            <a:ext cx="2553343" cy="34776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400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Дијагноза инфекције </a:t>
            </a:r>
            <a:r>
              <a:rPr lang="sr-Latn-RS" sz="2400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Zika virusom</a:t>
            </a:r>
            <a:endParaRPr lang="en-US" sz="2400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343400" cy="5334000"/>
          </a:xfrm>
        </p:spPr>
        <p:txBody>
          <a:bodyPr>
            <a:normAutofit/>
          </a:bodyPr>
          <a:lstStyle/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Рутинске лабораторијске анализе у референтним вредностима</a:t>
            </a:r>
          </a:p>
          <a:p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Молекулска дијагностика (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PCR RNK)</a:t>
            </a: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endParaRPr lang="sr-Latn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Серолошка дијагностика</a:t>
            </a:r>
          </a:p>
          <a:p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Узимање материјала (амнионска течност, пљувачка, крв, урин, ликвор)</a:t>
            </a:r>
          </a:p>
          <a:p>
            <a:pPr>
              <a:buNone/>
            </a:pP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ТЕРАПИЈА- симптоматска</a:t>
            </a:r>
            <a:endParaRPr lang="en-US" sz="2000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7" name="Content Placeholder 6" descr="f0127511-zika_virus_in_blood_illustration-spl-1200x80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05400" y="2590800"/>
            <a:ext cx="3657600" cy="243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est Nile Virus naslovn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33600" y="3962400"/>
            <a:ext cx="4605865" cy="2590799"/>
          </a:xfrm>
        </p:spPr>
      </p:pic>
      <p:pic>
        <p:nvPicPr>
          <p:cNvPr id="6" name="Content Placeholder 5" descr="index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114800" y="457200"/>
            <a:ext cx="4724400" cy="314387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098" name="Picture 2" descr="D:\predavanja tropske\West Nile\westni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04800"/>
            <a:ext cx="3352800" cy="3352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solidFill>
                  <a:srgbClr val="FFFF00"/>
                </a:solidFill>
                <a:latin typeface="+mn-lt"/>
              </a:rPr>
              <a:t>West Nile virus</a:t>
            </a:r>
            <a:endParaRPr lang="en-US" sz="32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410200" cy="4525963"/>
          </a:xfrm>
        </p:spPr>
        <p:txBody>
          <a:bodyPr>
            <a:normAutofit/>
          </a:bodyPr>
          <a:lstStyle/>
          <a:p>
            <a:r>
              <a:rPr lang="sr-Latn-RS" sz="2000" dirty="0">
                <a:latin typeface="Cambria Math" pitchFamily="18" charset="0"/>
                <a:ea typeface="Cambria Math" pitchFamily="18" charset="0"/>
              </a:rPr>
              <a:t>West Nile virus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, узрочник грознице Западног Нил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a</a:t>
            </a: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Једноланчани 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RNK 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вирус,припада фамилији 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Flaviviridae, 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род 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Flavivirus</a:t>
            </a: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Капсид икозаедарне симетрије, а омотач се састоји од матриксног протеина М и гликопротеина Е</a:t>
            </a:r>
          </a:p>
          <a:p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Представља анигенски комплекс са другим вирусима из рода 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Flavivirus </a:t>
            </a: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endParaRPr lang="en-US" sz="2000" dirty="0"/>
          </a:p>
        </p:txBody>
      </p:sp>
      <p:pic>
        <p:nvPicPr>
          <p:cNvPr id="5" name="Content Placeholder 4" descr="struktura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867400" y="1600200"/>
            <a:ext cx="2971800" cy="18764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Content Placeholder 4" descr="strukt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82714" y="3962400"/>
            <a:ext cx="2817372" cy="18764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live circl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105400" y="304800"/>
            <a:ext cx="3746076" cy="322628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371600"/>
            <a:ext cx="4800600" cy="4754563"/>
          </a:xfrm>
        </p:spPr>
        <p:txBody>
          <a:bodyPr>
            <a:normAutofit/>
          </a:bodyPr>
          <a:lstStyle/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Вирус изолован први пут 1937. године у Уганди</a:t>
            </a:r>
          </a:p>
          <a:p>
            <a:pPr>
              <a:buNone/>
            </a:pP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1999. године забележени први случајеви са тешким 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CNS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 манифестацијама у 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SAD-u</a:t>
            </a: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Cyrl-RS" sz="2000" dirty="0">
                <a:latin typeface="Cambria Math" pitchFamily="18" charset="0"/>
                <a:ea typeface="Cambria Math" pitchFamily="18" charset="0"/>
              </a:rPr>
              <a:t>Преносиоци инфекције су комарци из рода </a:t>
            </a:r>
            <a:r>
              <a:rPr lang="sr-Latn-RS" sz="2000" dirty="0">
                <a:latin typeface="Cambria Math" pitchFamily="18" charset="0"/>
                <a:ea typeface="Cambria Math" pitchFamily="18" charset="0"/>
              </a:rPr>
              <a:t>Culex</a:t>
            </a:r>
            <a:endParaRPr lang="sr-Cyrl-RS" sz="2000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sr-Latn-RS" sz="2000" dirty="0">
              <a:latin typeface="Cambria Math" pitchFamily="18" charset="0"/>
              <a:ea typeface="Cambria Math" pitchFamily="18" charset="0"/>
            </a:endParaRPr>
          </a:p>
          <a:p>
            <a:r>
              <a:rPr lang="sr-Latn-RS" sz="2000" dirty="0">
                <a:latin typeface="Cambria Math" pitchFamily="18" charset="0"/>
                <a:ea typeface="Cambria Math" pitchFamily="18" charset="0"/>
              </a:rPr>
              <a:t>A </a:t>
            </a:r>
            <a:r>
              <a:rPr lang="sr-Cyrl-RS" sz="2000" dirty="0">
                <a:latin typeface="Cambria Math" pitchFamily="18" charset="0"/>
                <a:ea typeface="Cambria Math" pitchFamily="18" charset="0"/>
              </a:rPr>
              <a:t>резервоари инфекције птице</a:t>
            </a:r>
            <a:endParaRPr lang="en-US" sz="20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7" name="Content Placeholder 3" descr="live circ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5400" y="3886200"/>
            <a:ext cx="3746076" cy="24302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>
                <a:solidFill>
                  <a:srgbClr val="FFFF00"/>
                </a:solidFill>
                <a:latin typeface="+mn-lt"/>
              </a:rPr>
              <a:t>Дистрибуција </a:t>
            </a:r>
            <a:r>
              <a:rPr lang="sr-Latn-RS" sz="2800" dirty="0">
                <a:solidFill>
                  <a:srgbClr val="FFFF00"/>
                </a:solidFill>
                <a:latin typeface="+mn-lt"/>
              </a:rPr>
              <a:t>West Nile</a:t>
            </a:r>
            <a:r>
              <a:rPr lang="sr-Cyrl-RS" sz="2800" dirty="0">
                <a:solidFill>
                  <a:srgbClr val="FFFF00"/>
                </a:solidFill>
                <a:latin typeface="+mn-lt"/>
              </a:rPr>
              <a:t> грознице у Европи и Медитеранској регији 2016. године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7" name="Content Placeholder 6" descr="ECDC_WNF_Affected_current_season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524000"/>
            <a:ext cx="7239000" cy="51120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2800" dirty="0">
                <a:solidFill>
                  <a:srgbClr val="FFFF00"/>
                </a:solidFill>
                <a:latin typeface="+mn-lt"/>
              </a:rPr>
              <a:t>Путеви</a:t>
            </a:r>
            <a:r>
              <a:rPr lang="sr-Cyrl-RS" sz="2800" dirty="0">
                <a:solidFill>
                  <a:srgbClr val="FFFF00"/>
                </a:solidFill>
                <a:latin typeface="+mn-lt"/>
              </a:rPr>
              <a:t> преношења Бабезиозе на животиње и човека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0" y="4800600"/>
            <a:ext cx="4497388" cy="2057400"/>
          </a:xfrm>
        </p:spPr>
        <p:txBody>
          <a:bodyPr>
            <a:normAutofit fontScale="62500" lnSpcReduction="20000"/>
          </a:bodyPr>
          <a:lstStyle/>
          <a:p>
            <a:pPr algn="just">
              <a:buFont typeface="Wingdings" pitchFamily="2" charset="2"/>
              <a:buChar char="ü"/>
            </a:pPr>
            <a:r>
              <a:rPr lang="sr-Cyrl-RS" dirty="0">
                <a:latin typeface="Cambria" pitchFamily="18" charset="0"/>
              </a:rPr>
              <a:t>Људи се укључују у животни циклус бабезије угризом зараженог крпеља када се наставља асексуални животни циклус</a:t>
            </a:r>
          </a:p>
          <a:p>
            <a:pPr algn="just"/>
            <a:endParaRPr lang="sr-Cyrl-RS" dirty="0">
              <a:latin typeface="Cambria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sr-Cyrl-RS" dirty="0">
                <a:latin typeface="Cambria" pitchFamily="18" charset="0"/>
              </a:rPr>
              <a:t>Интерхумани пренос је могућ путем трансфузије крви</a:t>
            </a:r>
          </a:p>
          <a:p>
            <a:pPr algn="just">
              <a:buFont typeface="Wingdings" pitchFamily="2" charset="2"/>
              <a:buChar char="ü"/>
            </a:pPr>
            <a:endParaRPr lang="sr-Cyrl-RS" dirty="0">
              <a:latin typeface="Cambria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sr-Cyrl-RS" dirty="0">
                <a:latin typeface="Cambria" pitchFamily="18" charset="0"/>
              </a:rPr>
              <a:t>Забележени су и случајеви конгениталног преноса</a:t>
            </a:r>
          </a:p>
          <a:p>
            <a:pPr algn="just">
              <a:buFont typeface="Wingdings" pitchFamily="2" charset="2"/>
              <a:buChar char="ü"/>
            </a:pP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>
          <a:xfrm>
            <a:off x="4645025" y="5257800"/>
            <a:ext cx="4041775" cy="1066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sr-Cyrl-RS" sz="1600" dirty="0">
                <a:latin typeface="Cambria" pitchFamily="18" charset="0"/>
              </a:rPr>
              <a:t>Животињска бабезиоза се другачије назива </a:t>
            </a:r>
            <a:r>
              <a:rPr lang="sr-Cyrl-RS" sz="1600" dirty="0">
                <a:solidFill>
                  <a:srgbClr val="FFFF00"/>
                </a:solidFill>
                <a:latin typeface="Cambria" pitchFamily="18" charset="0"/>
              </a:rPr>
              <a:t>пироплазмоза</a:t>
            </a:r>
            <a:endParaRPr lang="en-US" sz="1600" dirty="0">
              <a:solidFill>
                <a:srgbClr val="FFFF00"/>
              </a:solidFill>
              <a:latin typeface="Cambria" pitchFamily="18" charset="0"/>
            </a:endParaRPr>
          </a:p>
        </p:txBody>
      </p:sp>
      <p:pic>
        <p:nvPicPr>
          <p:cNvPr id="9" name="Content Placeholder 8" descr="piroplasmosis-babesiosis-blood-illustration-dog-infected-vector-61219278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37703" y="1828800"/>
            <a:ext cx="4205697" cy="2840475"/>
          </a:xfrm>
        </p:spPr>
      </p:pic>
      <p:pic>
        <p:nvPicPr>
          <p:cNvPr id="10" name="Content Placeholder 9" descr="babezioza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181600" y="1836000"/>
            <a:ext cx="3200400" cy="2824480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J. Virol. 2006 Oct 80(19) 9349-60, FIG. 2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20392" cy="6910937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04800"/>
            <a:ext cx="4495800" cy="6324600"/>
          </a:xfrm>
        </p:spPr>
        <p:txBody>
          <a:bodyPr/>
          <a:lstStyle/>
          <a:p>
            <a:r>
              <a:rPr lang="sr-Cyrl-RS" dirty="0"/>
              <a:t>Важну улогу у продирању </a:t>
            </a:r>
            <a:r>
              <a:rPr lang="sr-Latn-RS" dirty="0"/>
              <a:t>WNV </a:t>
            </a:r>
            <a:r>
              <a:rPr lang="sr-Cyrl-RS" dirty="0"/>
              <a:t>у </a:t>
            </a:r>
            <a:r>
              <a:rPr lang="sr-Latn-RS" dirty="0"/>
              <a:t>CNS</a:t>
            </a:r>
            <a:r>
              <a:rPr lang="sr-Cyrl-RS" dirty="0"/>
              <a:t> матрикс имају металопротеиназе-9 као и интрацелуларни адхезиони молекули </a:t>
            </a:r>
            <a:r>
              <a:rPr lang="sr-Latn-RS" dirty="0"/>
              <a:t>ICAM-1</a:t>
            </a:r>
            <a:endParaRPr lang="en-US" dirty="0"/>
          </a:p>
        </p:txBody>
      </p:sp>
      <p:pic>
        <p:nvPicPr>
          <p:cNvPr id="5" name="Content Placeholder 4" descr="cns patogeneza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181600" y="2209800"/>
            <a:ext cx="3657600" cy="253519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Хвала на пажњи!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>
                <a:solidFill>
                  <a:srgbClr val="FFFF00"/>
                </a:solidFill>
                <a:latin typeface="+mn-lt"/>
              </a:rPr>
              <a:t>Фактори ризика за настанак тешке Бабезиозе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0" y="2057400"/>
            <a:ext cx="4876800" cy="4068763"/>
          </a:xfrm>
        </p:spPr>
        <p:txBody>
          <a:bodyPr>
            <a:normAutofit/>
          </a:bodyPr>
          <a:lstStyle/>
          <a:p>
            <a:r>
              <a:rPr lang="sr-Cyrl-RS" sz="2400" dirty="0">
                <a:latin typeface="Cambria" pitchFamily="18" charset="0"/>
              </a:rPr>
              <a:t>Аспленија или спленектомија</a:t>
            </a:r>
          </a:p>
          <a:p>
            <a:r>
              <a:rPr lang="en-US" sz="2400" dirty="0">
                <a:latin typeface="Cambria" pitchFamily="18" charset="0"/>
              </a:rPr>
              <a:t>HIV/AIDS</a:t>
            </a:r>
            <a:endParaRPr lang="sr-Cyrl-RS" sz="2400" dirty="0">
              <a:latin typeface="Cambria" pitchFamily="18" charset="0"/>
            </a:endParaRPr>
          </a:p>
          <a:p>
            <a:r>
              <a:rPr lang="sr-Cyrl-RS" sz="2400" dirty="0">
                <a:latin typeface="Cambria" pitchFamily="18" charset="0"/>
              </a:rPr>
              <a:t>Старије животно доба</a:t>
            </a:r>
          </a:p>
          <a:p>
            <a:r>
              <a:rPr lang="sr-Cyrl-RS" sz="2400" dirty="0">
                <a:latin typeface="Cambria" pitchFamily="18" charset="0"/>
              </a:rPr>
              <a:t>Коморбидитети</a:t>
            </a:r>
          </a:p>
          <a:p>
            <a:r>
              <a:rPr lang="sr-Cyrl-RS" sz="2400" dirty="0">
                <a:latin typeface="Cambria" pitchFamily="18" charset="0"/>
              </a:rPr>
              <a:t>Имуносупресија (кортикостероидна терапија, имуносупресивна терапија)</a:t>
            </a:r>
            <a:endParaRPr lang="en-US" sz="2400" dirty="0">
              <a:latin typeface="Cambria" pitchFamily="18" charset="0"/>
            </a:endParaRPr>
          </a:p>
        </p:txBody>
      </p:sp>
      <p:pic>
        <p:nvPicPr>
          <p:cNvPr id="10" name="Content Placeholder 9" descr="babesia-gisela-greif-bayer-animal-health-gmbh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105400" y="2514600"/>
            <a:ext cx="3657600" cy="27432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800" dirty="0">
                <a:solidFill>
                  <a:srgbClr val="FFFF00"/>
                </a:solidFill>
                <a:latin typeface="+mn-lt"/>
              </a:rPr>
              <a:t>Патофизиолошки механизми Бабезиозе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Content Placeholder 3" descr="patogenez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2133600"/>
            <a:ext cx="3505200" cy="3505200"/>
          </a:xfr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4648200" cy="4525963"/>
          </a:xfrm>
        </p:spPr>
        <p:txBody>
          <a:bodyPr>
            <a:normAutofit lnSpcReduction="10000"/>
          </a:bodyPr>
          <a:lstStyle/>
          <a:p>
            <a:r>
              <a:rPr lang="sr-Cyrl-RS" sz="2200" dirty="0">
                <a:latin typeface="Cambria" pitchFamily="18" charset="0"/>
              </a:rPr>
              <a:t>Настаје оштећење инфицираног еритроцита и појава инклузија, протрузија или перфорација</a:t>
            </a:r>
          </a:p>
          <a:p>
            <a:r>
              <a:rPr lang="sr-Cyrl-RS" sz="2200" dirty="0">
                <a:latin typeface="Cambria" pitchFamily="18" charset="0"/>
              </a:rPr>
              <a:t>Лиза еритроцита-хемолитичка анемија (хипербилирубинемија, хемоглобинемија, анемија, жутило коже, ренална имсуфицијенција)</a:t>
            </a:r>
          </a:p>
          <a:p>
            <a:r>
              <a:rPr lang="sr-Cyrl-RS" sz="2200" dirty="0">
                <a:latin typeface="Cambria" pitchFamily="18" charset="0"/>
              </a:rPr>
              <a:t>Адхезија за ендотел  малих крвних судова</a:t>
            </a:r>
          </a:p>
          <a:p>
            <a:r>
              <a:rPr lang="sr-Cyrl-RS" sz="2200" dirty="0">
                <a:latin typeface="Cambria" pitchFamily="18" charset="0"/>
              </a:rPr>
              <a:t>Хиперпродукција цитокина</a:t>
            </a:r>
          </a:p>
          <a:p>
            <a:endParaRPr lang="en-US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predavanja tropske\Babezioza\hemolizna anemija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>
                <a:solidFill>
                  <a:srgbClr val="FFFF00"/>
                </a:solidFill>
                <a:latin typeface="+mn-lt"/>
              </a:rPr>
              <a:t>Патофизиолошки механизми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7" name="Content Placeholder 6" descr="patogenez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4191000"/>
            <a:ext cx="7772400" cy="2438400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33400" y="1600200"/>
            <a:ext cx="7772400" cy="2438400"/>
          </a:xfrm>
        </p:spPr>
        <p:txBody>
          <a:bodyPr>
            <a:normAutofit/>
          </a:bodyPr>
          <a:lstStyle/>
          <a:p>
            <a:r>
              <a:rPr lang="sr-Cyrl-RS" dirty="0">
                <a:solidFill>
                  <a:schemeClr val="accent1"/>
                </a:solidFill>
                <a:latin typeface="Cambria" pitchFamily="18" charset="0"/>
              </a:rPr>
              <a:t>Последице хиперпродукције цитокина:</a:t>
            </a:r>
          </a:p>
          <a:p>
            <a:r>
              <a:rPr lang="sr-Cyrl-RS" sz="2000" dirty="0">
                <a:latin typeface="Cambria" pitchFamily="18" charset="0"/>
              </a:rPr>
              <a:t>Акутна тубулска некроза</a:t>
            </a:r>
          </a:p>
          <a:p>
            <a:r>
              <a:rPr lang="sr-Cyrl-RS" sz="2000" dirty="0">
                <a:latin typeface="Cambria" pitchFamily="18" charset="0"/>
              </a:rPr>
              <a:t>Исхемијска некроза јетре, слезине, панкреаса и срца</a:t>
            </a:r>
          </a:p>
          <a:p>
            <a:r>
              <a:rPr lang="sr-Cyrl-RS" sz="2000" dirty="0">
                <a:latin typeface="Cambria" pitchFamily="18" charset="0"/>
              </a:rPr>
              <a:t>Некардиогени едем плућа</a:t>
            </a:r>
          </a:p>
          <a:p>
            <a:r>
              <a:rPr lang="sr-Cyrl-RS" sz="2000" dirty="0">
                <a:latin typeface="Cambria" pitchFamily="18" charset="0"/>
              </a:rPr>
              <a:t>Едем мозга</a:t>
            </a:r>
            <a:endParaRPr lang="en-US" sz="2000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800" dirty="0">
                <a:solidFill>
                  <a:srgbClr val="FFFF00"/>
                </a:solidFill>
                <a:latin typeface="+mn-lt"/>
              </a:rPr>
              <a:t>Клиничка слика Бабезиозе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382000" cy="4221163"/>
          </a:xfrm>
        </p:spPr>
        <p:txBody>
          <a:bodyPr>
            <a:normAutofit/>
          </a:bodyPr>
          <a:lstStyle/>
          <a:p>
            <a:pPr marL="550926" indent="-514350">
              <a:buFont typeface="+mj-lt"/>
              <a:buAutoNum type="arabicPeriod"/>
            </a:pPr>
            <a:r>
              <a:rPr lang="sr-Cyrl-RS" sz="2000" dirty="0">
                <a:solidFill>
                  <a:srgbClr val="00B0F0"/>
                </a:solidFill>
                <a:latin typeface="Cambria" pitchFamily="18" charset="0"/>
              </a:rPr>
              <a:t>Асимтоматски облици</a:t>
            </a:r>
          </a:p>
          <a:p>
            <a:pPr marL="550926" indent="-514350">
              <a:buNone/>
            </a:pPr>
            <a:endParaRPr lang="sr-Cyrl-RS" sz="2000" dirty="0">
              <a:solidFill>
                <a:srgbClr val="00B0F0"/>
              </a:solidFill>
              <a:latin typeface="Cambria" pitchFamily="18" charset="0"/>
            </a:endParaRPr>
          </a:p>
          <a:p>
            <a:pPr marL="550926" indent="-514350">
              <a:buFont typeface="+mj-lt"/>
              <a:buAutoNum type="arabicPeriod" startAt="2"/>
            </a:pPr>
            <a:r>
              <a:rPr lang="sr-Cyrl-RS" sz="2000" dirty="0">
                <a:solidFill>
                  <a:srgbClr val="00B0F0"/>
                </a:solidFill>
                <a:latin typeface="Cambria" pitchFamily="18" charset="0"/>
              </a:rPr>
              <a:t>Средње тешка клиничка слика- </a:t>
            </a:r>
            <a:r>
              <a:rPr lang="en-US" sz="2000" dirty="0">
                <a:solidFill>
                  <a:srgbClr val="00B0F0"/>
                </a:solidFill>
                <a:latin typeface="Cambria" pitchFamily="18" charset="0"/>
              </a:rPr>
              <a:t>“</a:t>
            </a:r>
            <a:r>
              <a:rPr lang="sr-Latn-RS" sz="2000" dirty="0">
                <a:solidFill>
                  <a:srgbClr val="00B0F0"/>
                </a:solidFill>
                <a:latin typeface="Cambria" pitchFamily="18" charset="0"/>
              </a:rPr>
              <a:t>Flu like syndrom</a:t>
            </a:r>
            <a:r>
              <a:rPr lang="en-US" sz="2000" dirty="0">
                <a:solidFill>
                  <a:srgbClr val="00B0F0"/>
                </a:solidFill>
                <a:latin typeface="Cambria" pitchFamily="18" charset="0"/>
              </a:rPr>
              <a:t>”</a:t>
            </a:r>
            <a:r>
              <a:rPr lang="sr-Cyrl-RS" sz="2000" dirty="0">
                <a:solidFill>
                  <a:srgbClr val="00B0F0"/>
                </a:solidFill>
                <a:latin typeface="Cambria" pitchFamily="18" charset="0"/>
              </a:rPr>
              <a:t> </a:t>
            </a:r>
            <a:r>
              <a:rPr lang="sr-Cyrl-RS" sz="2000" dirty="0">
                <a:latin typeface="Cambria" pitchFamily="18" charset="0"/>
              </a:rPr>
              <a:t>(презнојавање, главобоља, суви кашаљ, мучнина, артралгије)</a:t>
            </a:r>
          </a:p>
          <a:p>
            <a:pPr marL="550926" indent="-514350">
              <a:buFont typeface="Wingdings" pitchFamily="2" charset="2"/>
              <a:buChar char="ü"/>
            </a:pPr>
            <a:r>
              <a:rPr lang="sr-Cyrl-RS" sz="2000" dirty="0">
                <a:latin typeface="Cambria" pitchFamily="18" charset="0"/>
              </a:rPr>
              <a:t>Промене на кожи су могуће али ретко се јављају</a:t>
            </a:r>
          </a:p>
          <a:p>
            <a:pPr marL="550926" indent="-514350">
              <a:buNone/>
            </a:pPr>
            <a:endParaRPr lang="sr-Cyrl-RS" sz="2000" dirty="0">
              <a:latin typeface="Cambria" pitchFamily="18" charset="0"/>
            </a:endParaRPr>
          </a:p>
          <a:p>
            <a:pPr marL="550926" indent="-514350">
              <a:buFont typeface="+mj-lt"/>
              <a:buAutoNum type="arabicPeriod" startAt="3"/>
            </a:pPr>
            <a:r>
              <a:rPr lang="sr-Cyrl-RS" sz="2000" dirty="0">
                <a:solidFill>
                  <a:srgbClr val="00B0F0"/>
                </a:solidFill>
                <a:latin typeface="Cambria" pitchFamily="18" charset="0"/>
              </a:rPr>
              <a:t>Тешки клинички облици </a:t>
            </a:r>
            <a:r>
              <a:rPr lang="sr-Cyrl-RS" sz="2000" dirty="0">
                <a:latin typeface="Cambria" pitchFamily="18" charset="0"/>
              </a:rPr>
              <a:t>се одликују високом паразитемијом преко 4%</a:t>
            </a:r>
          </a:p>
          <a:p>
            <a:pPr marL="550926" indent="-514350">
              <a:buFont typeface="Wingdings" pitchFamily="2" charset="2"/>
              <a:buChar char="ü"/>
            </a:pPr>
            <a:r>
              <a:rPr lang="sr-Cyrl-RS" sz="2000" dirty="0">
                <a:latin typeface="Cambria" pitchFamily="18" charset="0"/>
              </a:rPr>
              <a:t>И бројним компликацијама као што су: </a:t>
            </a:r>
            <a:r>
              <a:rPr lang="sr-Latn-RS" sz="2000" dirty="0">
                <a:latin typeface="Cambria" pitchFamily="18" charset="0"/>
              </a:rPr>
              <a:t>ARDS</a:t>
            </a:r>
            <a:r>
              <a:rPr lang="sr-Cyrl-RS" sz="2000" dirty="0">
                <a:latin typeface="Cambria" pitchFamily="18" charset="0"/>
              </a:rPr>
              <a:t>, дисеминована интраваскуларна коагулација, ренална и срчана инсуфицијенција</a:t>
            </a:r>
          </a:p>
          <a:p>
            <a:pPr marL="550926" indent="-514350">
              <a:buFont typeface="+mj-lt"/>
              <a:buAutoNum type="arabicPeriod"/>
            </a:pP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6315</TotalTime>
  <Words>1002</Words>
  <Application>Microsoft Office PowerPoint</Application>
  <PresentationFormat>On-screen Show (4:3)</PresentationFormat>
  <Paragraphs>188</Paragraphs>
  <Slides>42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Technic</vt:lpstr>
      <vt:lpstr> Бабезиоза </vt:lpstr>
      <vt:lpstr>Бабезиоза-етиологија</vt:lpstr>
      <vt:lpstr>Географска дистрибуција Babesiosis spp. </vt:lpstr>
      <vt:lpstr>Путеви преношења Бабезиозе на животиње и човека</vt:lpstr>
      <vt:lpstr>Фактори ризика за настанак тешке Бабезиозе</vt:lpstr>
      <vt:lpstr>Патофизиолошки механизми Бабезиозе</vt:lpstr>
      <vt:lpstr>Slide 7</vt:lpstr>
      <vt:lpstr>Патофизиолошки механизми</vt:lpstr>
      <vt:lpstr>Клиничка слика Бабезиозе</vt:lpstr>
      <vt:lpstr>Дијагноза Бабезиозе</vt:lpstr>
      <vt:lpstr>Размаз периферне крви код Бабезиозе</vt:lpstr>
      <vt:lpstr>Размаз периферне крви</vt:lpstr>
      <vt:lpstr>Slide 13</vt:lpstr>
      <vt:lpstr>Лечење Бабезиозе</vt:lpstr>
      <vt:lpstr>Ерлихиоза</vt:lpstr>
      <vt:lpstr>Slide 16</vt:lpstr>
      <vt:lpstr>Географска дистрибуција хумане моноцитне Ерлихиозе</vt:lpstr>
      <vt:lpstr>Патогенетски механизми Хумане моноцитне Ерлихиозе</vt:lpstr>
      <vt:lpstr>Морула је видљива електронским микроскопом између 5 и 7 дана</vt:lpstr>
      <vt:lpstr>Slide 20</vt:lpstr>
      <vt:lpstr>Клиничка слика Хумане моноцитне Ерлихиозе</vt:lpstr>
      <vt:lpstr>Оспа код Хумане моноцитне Ерлихиозе</vt:lpstr>
      <vt:lpstr>Дијагноза Хумане лимоцитне Ерлихиозе</vt:lpstr>
      <vt:lpstr>Лечење Хумане моноцитне Ерлихиозе</vt:lpstr>
      <vt:lpstr>Slide 25</vt:lpstr>
      <vt:lpstr>Зика грозница</vt:lpstr>
      <vt:lpstr>Slide 27</vt:lpstr>
      <vt:lpstr>Slide 28</vt:lpstr>
      <vt:lpstr>Историјска дистрибуција Zika virusa у периоду од 1947-2016. године</vt:lpstr>
      <vt:lpstr>Трансмисија вируса на човека</vt:lpstr>
      <vt:lpstr>Животни циклус вируса у комарцу  и човеку</vt:lpstr>
      <vt:lpstr>Клиничке манифестације</vt:lpstr>
      <vt:lpstr>Оштећење CNS-a плода код инфекције Zika virusом</vt:lpstr>
      <vt:lpstr>Оспа код Зика грознице</vt:lpstr>
      <vt:lpstr>Дијагноза инфекције Zika virusom</vt:lpstr>
      <vt:lpstr>Slide 36</vt:lpstr>
      <vt:lpstr>West Nile virus</vt:lpstr>
      <vt:lpstr>Slide 38</vt:lpstr>
      <vt:lpstr>Дистрибуција West Nile грознице у Европи и Медитеранској регији 2016. године</vt:lpstr>
      <vt:lpstr>Slide 40</vt:lpstr>
      <vt:lpstr>Slide 41</vt:lpstr>
      <vt:lpstr>Хвала на пажњи!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Клиничко-демографске карактеристике пацијената са Clostridium difficile инфекцијом у болничким условима-серија случаја</dc:title>
  <dc:creator>Ивана</dc:creator>
  <cp:lastModifiedBy>Predrag Canovic</cp:lastModifiedBy>
  <cp:revision>125</cp:revision>
  <dcterms:created xsi:type="dcterms:W3CDTF">2006-08-16T00:00:00Z</dcterms:created>
  <dcterms:modified xsi:type="dcterms:W3CDTF">2024-01-31T19:17:09Z</dcterms:modified>
</cp:coreProperties>
</file>